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7" r:id="rId2"/>
    <p:sldId id="258" r:id="rId3"/>
    <p:sldId id="259" r:id="rId4"/>
    <p:sldId id="300" r:id="rId5"/>
    <p:sldId id="260" r:id="rId6"/>
    <p:sldId id="261" r:id="rId7"/>
    <p:sldId id="262" r:id="rId8"/>
    <p:sldId id="263" r:id="rId9"/>
    <p:sldId id="269" r:id="rId10"/>
    <p:sldId id="268" r:id="rId11"/>
    <p:sldId id="272" r:id="rId12"/>
    <p:sldId id="270" r:id="rId13"/>
    <p:sldId id="271" r:id="rId14"/>
    <p:sldId id="267" r:id="rId15"/>
    <p:sldId id="266" r:id="rId16"/>
    <p:sldId id="265" r:id="rId17"/>
    <p:sldId id="264" r:id="rId18"/>
    <p:sldId id="273" r:id="rId19"/>
    <p:sldId id="276" r:id="rId20"/>
    <p:sldId id="274" r:id="rId21"/>
    <p:sldId id="282" r:id="rId22"/>
    <p:sldId id="281" r:id="rId23"/>
    <p:sldId id="280" r:id="rId24"/>
    <p:sldId id="285" r:id="rId25"/>
    <p:sldId id="284" r:id="rId26"/>
    <p:sldId id="283" r:id="rId27"/>
    <p:sldId id="279" r:id="rId28"/>
    <p:sldId id="278" r:id="rId29"/>
    <p:sldId id="277" r:id="rId30"/>
  </p:sldIdLst>
  <p:sldSz cx="12192000" cy="6858000"/>
  <p:notesSz cx="6858000" cy="9144000"/>
  <p:defaultTextStyle>
    <a:defPPr>
      <a:defRPr lang="x-non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675"/>
    <p:restoredTop sz="95958"/>
  </p:normalViewPr>
  <p:slideViewPr>
    <p:cSldViewPr snapToGrid="0">
      <p:cViewPr varScale="1">
        <p:scale>
          <a:sx n="73" d="100"/>
          <a:sy n="73" d="100"/>
        </p:scale>
        <p:origin x="468"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4D5AF8-392C-6B37-2142-82A464F57EBB}"/>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x-none"/>
          </a:p>
        </p:txBody>
      </p:sp>
      <p:sp>
        <p:nvSpPr>
          <p:cNvPr id="3" name="Subtitle 2">
            <a:extLst>
              <a:ext uri="{FF2B5EF4-FFF2-40B4-BE49-F238E27FC236}">
                <a16:creationId xmlns:a16="http://schemas.microsoft.com/office/drawing/2014/main" id="{23328A7D-9D54-F8CA-4FB9-4EF95141A90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x-none"/>
          </a:p>
        </p:txBody>
      </p:sp>
      <p:sp>
        <p:nvSpPr>
          <p:cNvPr id="4" name="Date Placeholder 3">
            <a:extLst>
              <a:ext uri="{FF2B5EF4-FFF2-40B4-BE49-F238E27FC236}">
                <a16:creationId xmlns:a16="http://schemas.microsoft.com/office/drawing/2014/main" id="{29195115-A4F8-7FCA-45D5-14A7C202A791}"/>
              </a:ext>
            </a:extLst>
          </p:cNvPr>
          <p:cNvSpPr>
            <a:spLocks noGrp="1"/>
          </p:cNvSpPr>
          <p:nvPr>
            <p:ph type="dt" sz="half" idx="10"/>
          </p:nvPr>
        </p:nvSpPr>
        <p:spPr/>
        <p:txBody>
          <a:bodyPr/>
          <a:lstStyle/>
          <a:p>
            <a:fld id="{6616A968-1DAD-0945-B80D-A1B6F069953B}" type="datetimeFigureOut">
              <a:rPr lang="x-none" smtClean="0"/>
              <a:t>12/25/2023</a:t>
            </a:fld>
            <a:endParaRPr lang="x-none"/>
          </a:p>
        </p:txBody>
      </p:sp>
      <p:sp>
        <p:nvSpPr>
          <p:cNvPr id="5" name="Footer Placeholder 4">
            <a:extLst>
              <a:ext uri="{FF2B5EF4-FFF2-40B4-BE49-F238E27FC236}">
                <a16:creationId xmlns:a16="http://schemas.microsoft.com/office/drawing/2014/main" id="{13536412-0FC8-3501-424A-805694A7EDE3}"/>
              </a:ext>
            </a:extLst>
          </p:cNvPr>
          <p:cNvSpPr>
            <a:spLocks noGrp="1"/>
          </p:cNvSpPr>
          <p:nvPr>
            <p:ph type="ftr" sz="quarter" idx="11"/>
          </p:nvPr>
        </p:nvSpPr>
        <p:spPr/>
        <p:txBody>
          <a:bodyPr/>
          <a:lstStyle/>
          <a:p>
            <a:endParaRPr lang="x-none"/>
          </a:p>
        </p:txBody>
      </p:sp>
      <p:sp>
        <p:nvSpPr>
          <p:cNvPr id="6" name="Slide Number Placeholder 5">
            <a:extLst>
              <a:ext uri="{FF2B5EF4-FFF2-40B4-BE49-F238E27FC236}">
                <a16:creationId xmlns:a16="http://schemas.microsoft.com/office/drawing/2014/main" id="{C3F102A8-4660-016F-DE01-1DBCFEBB4AC9}"/>
              </a:ext>
            </a:extLst>
          </p:cNvPr>
          <p:cNvSpPr>
            <a:spLocks noGrp="1"/>
          </p:cNvSpPr>
          <p:nvPr>
            <p:ph type="sldNum" sz="quarter" idx="12"/>
          </p:nvPr>
        </p:nvSpPr>
        <p:spPr/>
        <p:txBody>
          <a:bodyPr/>
          <a:lstStyle/>
          <a:p>
            <a:fld id="{49E8DF4A-356A-D147-8A23-BC8DFCE9CE05}" type="slidenum">
              <a:rPr lang="x-none" smtClean="0"/>
              <a:t>‹#›</a:t>
            </a:fld>
            <a:endParaRPr lang="x-none"/>
          </a:p>
        </p:txBody>
      </p:sp>
    </p:spTree>
    <p:extLst>
      <p:ext uri="{BB962C8B-B14F-4D97-AF65-F5344CB8AC3E}">
        <p14:creationId xmlns:p14="http://schemas.microsoft.com/office/powerpoint/2010/main" val="15971230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2785D4-F28F-F5E8-C700-D0049155BA97}"/>
              </a:ext>
            </a:extLst>
          </p:cNvPr>
          <p:cNvSpPr>
            <a:spLocks noGrp="1"/>
          </p:cNvSpPr>
          <p:nvPr>
            <p:ph type="title"/>
          </p:nvPr>
        </p:nvSpPr>
        <p:spPr/>
        <p:txBody>
          <a:bodyPr/>
          <a:lstStyle/>
          <a:p>
            <a:r>
              <a:rPr lang="en-GB"/>
              <a:t>Click to edit Master title style</a:t>
            </a:r>
            <a:endParaRPr lang="x-none"/>
          </a:p>
        </p:txBody>
      </p:sp>
      <p:sp>
        <p:nvSpPr>
          <p:cNvPr id="3" name="Vertical Text Placeholder 2">
            <a:extLst>
              <a:ext uri="{FF2B5EF4-FFF2-40B4-BE49-F238E27FC236}">
                <a16:creationId xmlns:a16="http://schemas.microsoft.com/office/drawing/2014/main" id="{F76D67BA-A232-6B6F-EDA9-8C1A3D1EC866}"/>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x-none"/>
          </a:p>
        </p:txBody>
      </p:sp>
      <p:sp>
        <p:nvSpPr>
          <p:cNvPr id="4" name="Date Placeholder 3">
            <a:extLst>
              <a:ext uri="{FF2B5EF4-FFF2-40B4-BE49-F238E27FC236}">
                <a16:creationId xmlns:a16="http://schemas.microsoft.com/office/drawing/2014/main" id="{1C91D850-4AD0-E851-4047-334DF3D35DD4}"/>
              </a:ext>
            </a:extLst>
          </p:cNvPr>
          <p:cNvSpPr>
            <a:spLocks noGrp="1"/>
          </p:cNvSpPr>
          <p:nvPr>
            <p:ph type="dt" sz="half" idx="10"/>
          </p:nvPr>
        </p:nvSpPr>
        <p:spPr/>
        <p:txBody>
          <a:bodyPr/>
          <a:lstStyle/>
          <a:p>
            <a:fld id="{6616A968-1DAD-0945-B80D-A1B6F069953B}" type="datetimeFigureOut">
              <a:rPr lang="x-none" smtClean="0"/>
              <a:t>12/25/2023</a:t>
            </a:fld>
            <a:endParaRPr lang="x-none"/>
          </a:p>
        </p:txBody>
      </p:sp>
      <p:sp>
        <p:nvSpPr>
          <p:cNvPr id="5" name="Footer Placeholder 4">
            <a:extLst>
              <a:ext uri="{FF2B5EF4-FFF2-40B4-BE49-F238E27FC236}">
                <a16:creationId xmlns:a16="http://schemas.microsoft.com/office/drawing/2014/main" id="{4DA53496-27D2-40BF-468C-053060999C89}"/>
              </a:ext>
            </a:extLst>
          </p:cNvPr>
          <p:cNvSpPr>
            <a:spLocks noGrp="1"/>
          </p:cNvSpPr>
          <p:nvPr>
            <p:ph type="ftr" sz="quarter" idx="11"/>
          </p:nvPr>
        </p:nvSpPr>
        <p:spPr/>
        <p:txBody>
          <a:bodyPr/>
          <a:lstStyle/>
          <a:p>
            <a:endParaRPr lang="x-none"/>
          </a:p>
        </p:txBody>
      </p:sp>
      <p:sp>
        <p:nvSpPr>
          <p:cNvPr id="6" name="Slide Number Placeholder 5">
            <a:extLst>
              <a:ext uri="{FF2B5EF4-FFF2-40B4-BE49-F238E27FC236}">
                <a16:creationId xmlns:a16="http://schemas.microsoft.com/office/drawing/2014/main" id="{0AB0F27D-C7A9-6946-939D-D7DE675432B3}"/>
              </a:ext>
            </a:extLst>
          </p:cNvPr>
          <p:cNvSpPr>
            <a:spLocks noGrp="1"/>
          </p:cNvSpPr>
          <p:nvPr>
            <p:ph type="sldNum" sz="quarter" idx="12"/>
          </p:nvPr>
        </p:nvSpPr>
        <p:spPr/>
        <p:txBody>
          <a:bodyPr/>
          <a:lstStyle/>
          <a:p>
            <a:fld id="{49E8DF4A-356A-D147-8A23-BC8DFCE9CE05}" type="slidenum">
              <a:rPr lang="x-none" smtClean="0"/>
              <a:t>‹#›</a:t>
            </a:fld>
            <a:endParaRPr lang="x-none"/>
          </a:p>
        </p:txBody>
      </p:sp>
    </p:spTree>
    <p:extLst>
      <p:ext uri="{BB962C8B-B14F-4D97-AF65-F5344CB8AC3E}">
        <p14:creationId xmlns:p14="http://schemas.microsoft.com/office/powerpoint/2010/main" val="29878884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03664CA-37ED-EAA4-9277-72A2F00C311E}"/>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x-none"/>
          </a:p>
        </p:txBody>
      </p:sp>
      <p:sp>
        <p:nvSpPr>
          <p:cNvPr id="3" name="Vertical Text Placeholder 2">
            <a:extLst>
              <a:ext uri="{FF2B5EF4-FFF2-40B4-BE49-F238E27FC236}">
                <a16:creationId xmlns:a16="http://schemas.microsoft.com/office/drawing/2014/main" id="{50AD8816-3FF0-838E-F654-275FEA2DC8E5}"/>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x-none"/>
          </a:p>
        </p:txBody>
      </p:sp>
      <p:sp>
        <p:nvSpPr>
          <p:cNvPr id="4" name="Date Placeholder 3">
            <a:extLst>
              <a:ext uri="{FF2B5EF4-FFF2-40B4-BE49-F238E27FC236}">
                <a16:creationId xmlns:a16="http://schemas.microsoft.com/office/drawing/2014/main" id="{915277FE-A701-F4D5-9669-2AF4F914B223}"/>
              </a:ext>
            </a:extLst>
          </p:cNvPr>
          <p:cNvSpPr>
            <a:spLocks noGrp="1"/>
          </p:cNvSpPr>
          <p:nvPr>
            <p:ph type="dt" sz="half" idx="10"/>
          </p:nvPr>
        </p:nvSpPr>
        <p:spPr/>
        <p:txBody>
          <a:bodyPr/>
          <a:lstStyle/>
          <a:p>
            <a:fld id="{6616A968-1DAD-0945-B80D-A1B6F069953B}" type="datetimeFigureOut">
              <a:rPr lang="x-none" smtClean="0"/>
              <a:t>12/25/2023</a:t>
            </a:fld>
            <a:endParaRPr lang="x-none"/>
          </a:p>
        </p:txBody>
      </p:sp>
      <p:sp>
        <p:nvSpPr>
          <p:cNvPr id="5" name="Footer Placeholder 4">
            <a:extLst>
              <a:ext uri="{FF2B5EF4-FFF2-40B4-BE49-F238E27FC236}">
                <a16:creationId xmlns:a16="http://schemas.microsoft.com/office/drawing/2014/main" id="{AF01D246-E6A8-1DF0-3B2B-3A8FA04090C0}"/>
              </a:ext>
            </a:extLst>
          </p:cNvPr>
          <p:cNvSpPr>
            <a:spLocks noGrp="1"/>
          </p:cNvSpPr>
          <p:nvPr>
            <p:ph type="ftr" sz="quarter" idx="11"/>
          </p:nvPr>
        </p:nvSpPr>
        <p:spPr/>
        <p:txBody>
          <a:bodyPr/>
          <a:lstStyle/>
          <a:p>
            <a:endParaRPr lang="x-none"/>
          </a:p>
        </p:txBody>
      </p:sp>
      <p:sp>
        <p:nvSpPr>
          <p:cNvPr id="6" name="Slide Number Placeholder 5">
            <a:extLst>
              <a:ext uri="{FF2B5EF4-FFF2-40B4-BE49-F238E27FC236}">
                <a16:creationId xmlns:a16="http://schemas.microsoft.com/office/drawing/2014/main" id="{1C6DDECA-5AF5-181F-0DBF-7ACD44902559}"/>
              </a:ext>
            </a:extLst>
          </p:cNvPr>
          <p:cNvSpPr>
            <a:spLocks noGrp="1"/>
          </p:cNvSpPr>
          <p:nvPr>
            <p:ph type="sldNum" sz="quarter" idx="12"/>
          </p:nvPr>
        </p:nvSpPr>
        <p:spPr/>
        <p:txBody>
          <a:bodyPr/>
          <a:lstStyle/>
          <a:p>
            <a:fld id="{49E8DF4A-356A-D147-8A23-BC8DFCE9CE05}" type="slidenum">
              <a:rPr lang="x-none" smtClean="0"/>
              <a:t>‹#›</a:t>
            </a:fld>
            <a:endParaRPr lang="x-none"/>
          </a:p>
        </p:txBody>
      </p:sp>
    </p:spTree>
    <p:extLst>
      <p:ext uri="{BB962C8B-B14F-4D97-AF65-F5344CB8AC3E}">
        <p14:creationId xmlns:p14="http://schemas.microsoft.com/office/powerpoint/2010/main" val="20248574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43E462-B523-B7C0-A0DC-441F1B85C791}"/>
              </a:ext>
            </a:extLst>
          </p:cNvPr>
          <p:cNvSpPr>
            <a:spLocks noGrp="1"/>
          </p:cNvSpPr>
          <p:nvPr>
            <p:ph type="title"/>
          </p:nvPr>
        </p:nvSpPr>
        <p:spPr/>
        <p:txBody>
          <a:bodyPr/>
          <a:lstStyle/>
          <a:p>
            <a:r>
              <a:rPr lang="en-GB"/>
              <a:t>Click to edit Master title style</a:t>
            </a:r>
            <a:endParaRPr lang="x-none"/>
          </a:p>
        </p:txBody>
      </p:sp>
      <p:sp>
        <p:nvSpPr>
          <p:cNvPr id="3" name="Content Placeholder 2">
            <a:extLst>
              <a:ext uri="{FF2B5EF4-FFF2-40B4-BE49-F238E27FC236}">
                <a16:creationId xmlns:a16="http://schemas.microsoft.com/office/drawing/2014/main" id="{56798526-0BCA-78E3-F914-B81F0D227D8B}"/>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x-none"/>
          </a:p>
        </p:txBody>
      </p:sp>
      <p:sp>
        <p:nvSpPr>
          <p:cNvPr id="4" name="Date Placeholder 3">
            <a:extLst>
              <a:ext uri="{FF2B5EF4-FFF2-40B4-BE49-F238E27FC236}">
                <a16:creationId xmlns:a16="http://schemas.microsoft.com/office/drawing/2014/main" id="{F4C4061E-413E-BD89-D2F2-FF5BA0BF9E13}"/>
              </a:ext>
            </a:extLst>
          </p:cNvPr>
          <p:cNvSpPr>
            <a:spLocks noGrp="1"/>
          </p:cNvSpPr>
          <p:nvPr>
            <p:ph type="dt" sz="half" idx="10"/>
          </p:nvPr>
        </p:nvSpPr>
        <p:spPr/>
        <p:txBody>
          <a:bodyPr/>
          <a:lstStyle/>
          <a:p>
            <a:fld id="{6616A968-1DAD-0945-B80D-A1B6F069953B}" type="datetimeFigureOut">
              <a:rPr lang="x-none" smtClean="0"/>
              <a:t>12/25/2023</a:t>
            </a:fld>
            <a:endParaRPr lang="x-none"/>
          </a:p>
        </p:txBody>
      </p:sp>
      <p:sp>
        <p:nvSpPr>
          <p:cNvPr id="5" name="Footer Placeholder 4">
            <a:extLst>
              <a:ext uri="{FF2B5EF4-FFF2-40B4-BE49-F238E27FC236}">
                <a16:creationId xmlns:a16="http://schemas.microsoft.com/office/drawing/2014/main" id="{6C1AF228-8E84-9C29-D7D0-6CEEE1CFFF33}"/>
              </a:ext>
            </a:extLst>
          </p:cNvPr>
          <p:cNvSpPr>
            <a:spLocks noGrp="1"/>
          </p:cNvSpPr>
          <p:nvPr>
            <p:ph type="ftr" sz="quarter" idx="11"/>
          </p:nvPr>
        </p:nvSpPr>
        <p:spPr/>
        <p:txBody>
          <a:bodyPr/>
          <a:lstStyle/>
          <a:p>
            <a:endParaRPr lang="x-none"/>
          </a:p>
        </p:txBody>
      </p:sp>
      <p:sp>
        <p:nvSpPr>
          <p:cNvPr id="6" name="Slide Number Placeholder 5">
            <a:extLst>
              <a:ext uri="{FF2B5EF4-FFF2-40B4-BE49-F238E27FC236}">
                <a16:creationId xmlns:a16="http://schemas.microsoft.com/office/drawing/2014/main" id="{4F61C3F8-5EBB-787C-9605-BE1C0283051B}"/>
              </a:ext>
            </a:extLst>
          </p:cNvPr>
          <p:cNvSpPr>
            <a:spLocks noGrp="1"/>
          </p:cNvSpPr>
          <p:nvPr>
            <p:ph type="sldNum" sz="quarter" idx="12"/>
          </p:nvPr>
        </p:nvSpPr>
        <p:spPr/>
        <p:txBody>
          <a:bodyPr/>
          <a:lstStyle/>
          <a:p>
            <a:fld id="{49E8DF4A-356A-D147-8A23-BC8DFCE9CE05}" type="slidenum">
              <a:rPr lang="x-none" smtClean="0"/>
              <a:t>‹#›</a:t>
            </a:fld>
            <a:endParaRPr lang="x-none"/>
          </a:p>
        </p:txBody>
      </p:sp>
    </p:spTree>
    <p:extLst>
      <p:ext uri="{BB962C8B-B14F-4D97-AF65-F5344CB8AC3E}">
        <p14:creationId xmlns:p14="http://schemas.microsoft.com/office/powerpoint/2010/main" val="18312338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B37656-C4F5-8C28-4BB1-58AF7C11DDCA}"/>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x-none"/>
          </a:p>
        </p:txBody>
      </p:sp>
      <p:sp>
        <p:nvSpPr>
          <p:cNvPr id="3" name="Text Placeholder 2">
            <a:extLst>
              <a:ext uri="{FF2B5EF4-FFF2-40B4-BE49-F238E27FC236}">
                <a16:creationId xmlns:a16="http://schemas.microsoft.com/office/drawing/2014/main" id="{BC66DEA9-DB01-D6B1-52D6-C57477A35A5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9152FAD1-87B0-D251-598A-EFE41CFDC616}"/>
              </a:ext>
            </a:extLst>
          </p:cNvPr>
          <p:cNvSpPr>
            <a:spLocks noGrp="1"/>
          </p:cNvSpPr>
          <p:nvPr>
            <p:ph type="dt" sz="half" idx="10"/>
          </p:nvPr>
        </p:nvSpPr>
        <p:spPr/>
        <p:txBody>
          <a:bodyPr/>
          <a:lstStyle/>
          <a:p>
            <a:fld id="{6616A968-1DAD-0945-B80D-A1B6F069953B}" type="datetimeFigureOut">
              <a:rPr lang="x-none" smtClean="0"/>
              <a:t>12/25/2023</a:t>
            </a:fld>
            <a:endParaRPr lang="x-none"/>
          </a:p>
        </p:txBody>
      </p:sp>
      <p:sp>
        <p:nvSpPr>
          <p:cNvPr id="5" name="Footer Placeholder 4">
            <a:extLst>
              <a:ext uri="{FF2B5EF4-FFF2-40B4-BE49-F238E27FC236}">
                <a16:creationId xmlns:a16="http://schemas.microsoft.com/office/drawing/2014/main" id="{4290259F-ADCC-485F-F616-9A719884D354}"/>
              </a:ext>
            </a:extLst>
          </p:cNvPr>
          <p:cNvSpPr>
            <a:spLocks noGrp="1"/>
          </p:cNvSpPr>
          <p:nvPr>
            <p:ph type="ftr" sz="quarter" idx="11"/>
          </p:nvPr>
        </p:nvSpPr>
        <p:spPr/>
        <p:txBody>
          <a:bodyPr/>
          <a:lstStyle/>
          <a:p>
            <a:endParaRPr lang="x-none"/>
          </a:p>
        </p:txBody>
      </p:sp>
      <p:sp>
        <p:nvSpPr>
          <p:cNvPr id="6" name="Slide Number Placeholder 5">
            <a:extLst>
              <a:ext uri="{FF2B5EF4-FFF2-40B4-BE49-F238E27FC236}">
                <a16:creationId xmlns:a16="http://schemas.microsoft.com/office/drawing/2014/main" id="{39E0877E-EE9E-A949-8C24-4CD59700CA37}"/>
              </a:ext>
            </a:extLst>
          </p:cNvPr>
          <p:cNvSpPr>
            <a:spLocks noGrp="1"/>
          </p:cNvSpPr>
          <p:nvPr>
            <p:ph type="sldNum" sz="quarter" idx="12"/>
          </p:nvPr>
        </p:nvSpPr>
        <p:spPr/>
        <p:txBody>
          <a:bodyPr/>
          <a:lstStyle/>
          <a:p>
            <a:fld id="{49E8DF4A-356A-D147-8A23-BC8DFCE9CE05}" type="slidenum">
              <a:rPr lang="x-none" smtClean="0"/>
              <a:t>‹#›</a:t>
            </a:fld>
            <a:endParaRPr lang="x-none"/>
          </a:p>
        </p:txBody>
      </p:sp>
    </p:spTree>
    <p:extLst>
      <p:ext uri="{BB962C8B-B14F-4D97-AF65-F5344CB8AC3E}">
        <p14:creationId xmlns:p14="http://schemas.microsoft.com/office/powerpoint/2010/main" val="533795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89F0FF-8C4E-829F-E4B3-8972262598BC}"/>
              </a:ext>
            </a:extLst>
          </p:cNvPr>
          <p:cNvSpPr>
            <a:spLocks noGrp="1"/>
          </p:cNvSpPr>
          <p:nvPr>
            <p:ph type="title"/>
          </p:nvPr>
        </p:nvSpPr>
        <p:spPr/>
        <p:txBody>
          <a:bodyPr/>
          <a:lstStyle/>
          <a:p>
            <a:r>
              <a:rPr lang="en-GB"/>
              <a:t>Click to edit Master title style</a:t>
            </a:r>
            <a:endParaRPr lang="x-none"/>
          </a:p>
        </p:txBody>
      </p:sp>
      <p:sp>
        <p:nvSpPr>
          <p:cNvPr id="3" name="Content Placeholder 2">
            <a:extLst>
              <a:ext uri="{FF2B5EF4-FFF2-40B4-BE49-F238E27FC236}">
                <a16:creationId xmlns:a16="http://schemas.microsoft.com/office/drawing/2014/main" id="{643CB912-96A2-4132-AD95-28116F17EB42}"/>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x-none"/>
          </a:p>
        </p:txBody>
      </p:sp>
      <p:sp>
        <p:nvSpPr>
          <p:cNvPr id="4" name="Content Placeholder 3">
            <a:extLst>
              <a:ext uri="{FF2B5EF4-FFF2-40B4-BE49-F238E27FC236}">
                <a16:creationId xmlns:a16="http://schemas.microsoft.com/office/drawing/2014/main" id="{A4F77396-26BF-E2C3-07F9-CDAD23836AB0}"/>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x-none"/>
          </a:p>
        </p:txBody>
      </p:sp>
      <p:sp>
        <p:nvSpPr>
          <p:cNvPr id="5" name="Date Placeholder 4">
            <a:extLst>
              <a:ext uri="{FF2B5EF4-FFF2-40B4-BE49-F238E27FC236}">
                <a16:creationId xmlns:a16="http://schemas.microsoft.com/office/drawing/2014/main" id="{1FED794A-D817-71A5-959C-3E7B8489123F}"/>
              </a:ext>
            </a:extLst>
          </p:cNvPr>
          <p:cNvSpPr>
            <a:spLocks noGrp="1"/>
          </p:cNvSpPr>
          <p:nvPr>
            <p:ph type="dt" sz="half" idx="10"/>
          </p:nvPr>
        </p:nvSpPr>
        <p:spPr/>
        <p:txBody>
          <a:bodyPr/>
          <a:lstStyle/>
          <a:p>
            <a:fld id="{6616A968-1DAD-0945-B80D-A1B6F069953B}" type="datetimeFigureOut">
              <a:rPr lang="x-none" smtClean="0"/>
              <a:t>12/25/2023</a:t>
            </a:fld>
            <a:endParaRPr lang="x-none"/>
          </a:p>
        </p:txBody>
      </p:sp>
      <p:sp>
        <p:nvSpPr>
          <p:cNvPr id="6" name="Footer Placeholder 5">
            <a:extLst>
              <a:ext uri="{FF2B5EF4-FFF2-40B4-BE49-F238E27FC236}">
                <a16:creationId xmlns:a16="http://schemas.microsoft.com/office/drawing/2014/main" id="{7311C7E9-A96A-FCE0-5881-9A163706EBBF}"/>
              </a:ext>
            </a:extLst>
          </p:cNvPr>
          <p:cNvSpPr>
            <a:spLocks noGrp="1"/>
          </p:cNvSpPr>
          <p:nvPr>
            <p:ph type="ftr" sz="quarter" idx="11"/>
          </p:nvPr>
        </p:nvSpPr>
        <p:spPr/>
        <p:txBody>
          <a:bodyPr/>
          <a:lstStyle/>
          <a:p>
            <a:endParaRPr lang="x-none"/>
          </a:p>
        </p:txBody>
      </p:sp>
      <p:sp>
        <p:nvSpPr>
          <p:cNvPr id="7" name="Slide Number Placeholder 6">
            <a:extLst>
              <a:ext uri="{FF2B5EF4-FFF2-40B4-BE49-F238E27FC236}">
                <a16:creationId xmlns:a16="http://schemas.microsoft.com/office/drawing/2014/main" id="{32E698F3-6702-6228-61D0-8A67CE4764C8}"/>
              </a:ext>
            </a:extLst>
          </p:cNvPr>
          <p:cNvSpPr>
            <a:spLocks noGrp="1"/>
          </p:cNvSpPr>
          <p:nvPr>
            <p:ph type="sldNum" sz="quarter" idx="12"/>
          </p:nvPr>
        </p:nvSpPr>
        <p:spPr/>
        <p:txBody>
          <a:bodyPr/>
          <a:lstStyle/>
          <a:p>
            <a:fld id="{49E8DF4A-356A-D147-8A23-BC8DFCE9CE05}" type="slidenum">
              <a:rPr lang="x-none" smtClean="0"/>
              <a:t>‹#›</a:t>
            </a:fld>
            <a:endParaRPr lang="x-none"/>
          </a:p>
        </p:txBody>
      </p:sp>
    </p:spTree>
    <p:extLst>
      <p:ext uri="{BB962C8B-B14F-4D97-AF65-F5344CB8AC3E}">
        <p14:creationId xmlns:p14="http://schemas.microsoft.com/office/powerpoint/2010/main" val="42921173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5A44C9-147A-FA5A-BE54-828F175F2BD3}"/>
              </a:ext>
            </a:extLst>
          </p:cNvPr>
          <p:cNvSpPr>
            <a:spLocks noGrp="1"/>
          </p:cNvSpPr>
          <p:nvPr>
            <p:ph type="title"/>
          </p:nvPr>
        </p:nvSpPr>
        <p:spPr>
          <a:xfrm>
            <a:off x="839788" y="365125"/>
            <a:ext cx="10515600" cy="1325563"/>
          </a:xfrm>
        </p:spPr>
        <p:txBody>
          <a:bodyPr/>
          <a:lstStyle/>
          <a:p>
            <a:r>
              <a:rPr lang="en-GB"/>
              <a:t>Click to edit Master title style</a:t>
            </a:r>
            <a:endParaRPr lang="x-none"/>
          </a:p>
        </p:txBody>
      </p:sp>
      <p:sp>
        <p:nvSpPr>
          <p:cNvPr id="3" name="Text Placeholder 2">
            <a:extLst>
              <a:ext uri="{FF2B5EF4-FFF2-40B4-BE49-F238E27FC236}">
                <a16:creationId xmlns:a16="http://schemas.microsoft.com/office/drawing/2014/main" id="{7D00E2B2-27BC-52B5-67E2-0EDE8C60CD2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CF461D63-7D3D-F4F3-053B-55F7DAADC908}"/>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x-none"/>
          </a:p>
        </p:txBody>
      </p:sp>
      <p:sp>
        <p:nvSpPr>
          <p:cNvPr id="5" name="Text Placeholder 4">
            <a:extLst>
              <a:ext uri="{FF2B5EF4-FFF2-40B4-BE49-F238E27FC236}">
                <a16:creationId xmlns:a16="http://schemas.microsoft.com/office/drawing/2014/main" id="{3FE8EFA6-03BE-FA24-3D80-9160E2BFDB3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E19E2497-03D2-DBCA-B247-B4A12926FA34}"/>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x-none"/>
          </a:p>
        </p:txBody>
      </p:sp>
      <p:sp>
        <p:nvSpPr>
          <p:cNvPr id="7" name="Date Placeholder 6">
            <a:extLst>
              <a:ext uri="{FF2B5EF4-FFF2-40B4-BE49-F238E27FC236}">
                <a16:creationId xmlns:a16="http://schemas.microsoft.com/office/drawing/2014/main" id="{F8BC3933-29AC-1761-25B5-6DE533BBAEC0}"/>
              </a:ext>
            </a:extLst>
          </p:cNvPr>
          <p:cNvSpPr>
            <a:spLocks noGrp="1"/>
          </p:cNvSpPr>
          <p:nvPr>
            <p:ph type="dt" sz="half" idx="10"/>
          </p:nvPr>
        </p:nvSpPr>
        <p:spPr/>
        <p:txBody>
          <a:bodyPr/>
          <a:lstStyle/>
          <a:p>
            <a:fld id="{6616A968-1DAD-0945-B80D-A1B6F069953B}" type="datetimeFigureOut">
              <a:rPr lang="x-none" smtClean="0"/>
              <a:t>12/25/2023</a:t>
            </a:fld>
            <a:endParaRPr lang="x-none"/>
          </a:p>
        </p:txBody>
      </p:sp>
      <p:sp>
        <p:nvSpPr>
          <p:cNvPr id="8" name="Footer Placeholder 7">
            <a:extLst>
              <a:ext uri="{FF2B5EF4-FFF2-40B4-BE49-F238E27FC236}">
                <a16:creationId xmlns:a16="http://schemas.microsoft.com/office/drawing/2014/main" id="{AC397280-0BA4-DD45-D7C5-CB2D8BDE1E98}"/>
              </a:ext>
            </a:extLst>
          </p:cNvPr>
          <p:cNvSpPr>
            <a:spLocks noGrp="1"/>
          </p:cNvSpPr>
          <p:nvPr>
            <p:ph type="ftr" sz="quarter" idx="11"/>
          </p:nvPr>
        </p:nvSpPr>
        <p:spPr/>
        <p:txBody>
          <a:bodyPr/>
          <a:lstStyle/>
          <a:p>
            <a:endParaRPr lang="x-none"/>
          </a:p>
        </p:txBody>
      </p:sp>
      <p:sp>
        <p:nvSpPr>
          <p:cNvPr id="9" name="Slide Number Placeholder 8">
            <a:extLst>
              <a:ext uri="{FF2B5EF4-FFF2-40B4-BE49-F238E27FC236}">
                <a16:creationId xmlns:a16="http://schemas.microsoft.com/office/drawing/2014/main" id="{9808F528-4876-4C70-C7AA-00C6B2D53CD1}"/>
              </a:ext>
            </a:extLst>
          </p:cNvPr>
          <p:cNvSpPr>
            <a:spLocks noGrp="1"/>
          </p:cNvSpPr>
          <p:nvPr>
            <p:ph type="sldNum" sz="quarter" idx="12"/>
          </p:nvPr>
        </p:nvSpPr>
        <p:spPr/>
        <p:txBody>
          <a:bodyPr/>
          <a:lstStyle/>
          <a:p>
            <a:fld id="{49E8DF4A-356A-D147-8A23-BC8DFCE9CE05}" type="slidenum">
              <a:rPr lang="x-none" smtClean="0"/>
              <a:t>‹#›</a:t>
            </a:fld>
            <a:endParaRPr lang="x-none"/>
          </a:p>
        </p:txBody>
      </p:sp>
    </p:spTree>
    <p:extLst>
      <p:ext uri="{BB962C8B-B14F-4D97-AF65-F5344CB8AC3E}">
        <p14:creationId xmlns:p14="http://schemas.microsoft.com/office/powerpoint/2010/main" val="2606151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3EDA17-8A2D-DDB7-5A23-225AFE18700B}"/>
              </a:ext>
            </a:extLst>
          </p:cNvPr>
          <p:cNvSpPr>
            <a:spLocks noGrp="1"/>
          </p:cNvSpPr>
          <p:nvPr>
            <p:ph type="title"/>
          </p:nvPr>
        </p:nvSpPr>
        <p:spPr/>
        <p:txBody>
          <a:bodyPr/>
          <a:lstStyle/>
          <a:p>
            <a:r>
              <a:rPr lang="en-GB"/>
              <a:t>Click to edit Master title style</a:t>
            </a:r>
            <a:endParaRPr lang="x-none"/>
          </a:p>
        </p:txBody>
      </p:sp>
      <p:sp>
        <p:nvSpPr>
          <p:cNvPr id="3" name="Date Placeholder 2">
            <a:extLst>
              <a:ext uri="{FF2B5EF4-FFF2-40B4-BE49-F238E27FC236}">
                <a16:creationId xmlns:a16="http://schemas.microsoft.com/office/drawing/2014/main" id="{A63F8CB9-1896-BCFC-5222-F50845ABB0A1}"/>
              </a:ext>
            </a:extLst>
          </p:cNvPr>
          <p:cNvSpPr>
            <a:spLocks noGrp="1"/>
          </p:cNvSpPr>
          <p:nvPr>
            <p:ph type="dt" sz="half" idx="10"/>
          </p:nvPr>
        </p:nvSpPr>
        <p:spPr/>
        <p:txBody>
          <a:bodyPr/>
          <a:lstStyle/>
          <a:p>
            <a:fld id="{6616A968-1DAD-0945-B80D-A1B6F069953B}" type="datetimeFigureOut">
              <a:rPr lang="x-none" smtClean="0"/>
              <a:t>12/25/2023</a:t>
            </a:fld>
            <a:endParaRPr lang="x-none"/>
          </a:p>
        </p:txBody>
      </p:sp>
      <p:sp>
        <p:nvSpPr>
          <p:cNvPr id="4" name="Footer Placeholder 3">
            <a:extLst>
              <a:ext uri="{FF2B5EF4-FFF2-40B4-BE49-F238E27FC236}">
                <a16:creationId xmlns:a16="http://schemas.microsoft.com/office/drawing/2014/main" id="{34D5E283-AFF8-0EC3-EC27-F567B72F0C68}"/>
              </a:ext>
            </a:extLst>
          </p:cNvPr>
          <p:cNvSpPr>
            <a:spLocks noGrp="1"/>
          </p:cNvSpPr>
          <p:nvPr>
            <p:ph type="ftr" sz="quarter" idx="11"/>
          </p:nvPr>
        </p:nvSpPr>
        <p:spPr/>
        <p:txBody>
          <a:bodyPr/>
          <a:lstStyle/>
          <a:p>
            <a:endParaRPr lang="x-none"/>
          </a:p>
        </p:txBody>
      </p:sp>
      <p:sp>
        <p:nvSpPr>
          <p:cNvPr id="5" name="Slide Number Placeholder 4">
            <a:extLst>
              <a:ext uri="{FF2B5EF4-FFF2-40B4-BE49-F238E27FC236}">
                <a16:creationId xmlns:a16="http://schemas.microsoft.com/office/drawing/2014/main" id="{63B6E0C0-E9AE-731E-23A5-28EB5B016880}"/>
              </a:ext>
            </a:extLst>
          </p:cNvPr>
          <p:cNvSpPr>
            <a:spLocks noGrp="1"/>
          </p:cNvSpPr>
          <p:nvPr>
            <p:ph type="sldNum" sz="quarter" idx="12"/>
          </p:nvPr>
        </p:nvSpPr>
        <p:spPr/>
        <p:txBody>
          <a:bodyPr/>
          <a:lstStyle/>
          <a:p>
            <a:fld id="{49E8DF4A-356A-D147-8A23-BC8DFCE9CE05}" type="slidenum">
              <a:rPr lang="x-none" smtClean="0"/>
              <a:t>‹#›</a:t>
            </a:fld>
            <a:endParaRPr lang="x-none"/>
          </a:p>
        </p:txBody>
      </p:sp>
    </p:spTree>
    <p:extLst>
      <p:ext uri="{BB962C8B-B14F-4D97-AF65-F5344CB8AC3E}">
        <p14:creationId xmlns:p14="http://schemas.microsoft.com/office/powerpoint/2010/main" val="40037853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0A48DCA-9941-A184-36F4-2919658A4978}"/>
              </a:ext>
            </a:extLst>
          </p:cNvPr>
          <p:cNvSpPr>
            <a:spLocks noGrp="1"/>
          </p:cNvSpPr>
          <p:nvPr>
            <p:ph type="dt" sz="half" idx="10"/>
          </p:nvPr>
        </p:nvSpPr>
        <p:spPr/>
        <p:txBody>
          <a:bodyPr/>
          <a:lstStyle/>
          <a:p>
            <a:fld id="{6616A968-1DAD-0945-B80D-A1B6F069953B}" type="datetimeFigureOut">
              <a:rPr lang="x-none" smtClean="0"/>
              <a:t>12/25/2023</a:t>
            </a:fld>
            <a:endParaRPr lang="x-none"/>
          </a:p>
        </p:txBody>
      </p:sp>
      <p:sp>
        <p:nvSpPr>
          <p:cNvPr id="3" name="Footer Placeholder 2">
            <a:extLst>
              <a:ext uri="{FF2B5EF4-FFF2-40B4-BE49-F238E27FC236}">
                <a16:creationId xmlns:a16="http://schemas.microsoft.com/office/drawing/2014/main" id="{0E6C4E07-908C-B085-E71D-B2E1AC1DBBB9}"/>
              </a:ext>
            </a:extLst>
          </p:cNvPr>
          <p:cNvSpPr>
            <a:spLocks noGrp="1"/>
          </p:cNvSpPr>
          <p:nvPr>
            <p:ph type="ftr" sz="quarter" idx="11"/>
          </p:nvPr>
        </p:nvSpPr>
        <p:spPr/>
        <p:txBody>
          <a:bodyPr/>
          <a:lstStyle/>
          <a:p>
            <a:endParaRPr lang="x-none"/>
          </a:p>
        </p:txBody>
      </p:sp>
      <p:sp>
        <p:nvSpPr>
          <p:cNvPr id="4" name="Slide Number Placeholder 3">
            <a:extLst>
              <a:ext uri="{FF2B5EF4-FFF2-40B4-BE49-F238E27FC236}">
                <a16:creationId xmlns:a16="http://schemas.microsoft.com/office/drawing/2014/main" id="{181444CE-E3B7-8855-0698-4F35938B77D3}"/>
              </a:ext>
            </a:extLst>
          </p:cNvPr>
          <p:cNvSpPr>
            <a:spLocks noGrp="1"/>
          </p:cNvSpPr>
          <p:nvPr>
            <p:ph type="sldNum" sz="quarter" idx="12"/>
          </p:nvPr>
        </p:nvSpPr>
        <p:spPr/>
        <p:txBody>
          <a:bodyPr/>
          <a:lstStyle/>
          <a:p>
            <a:fld id="{49E8DF4A-356A-D147-8A23-BC8DFCE9CE05}" type="slidenum">
              <a:rPr lang="x-none" smtClean="0"/>
              <a:t>‹#›</a:t>
            </a:fld>
            <a:endParaRPr lang="x-none"/>
          </a:p>
        </p:txBody>
      </p:sp>
    </p:spTree>
    <p:extLst>
      <p:ext uri="{BB962C8B-B14F-4D97-AF65-F5344CB8AC3E}">
        <p14:creationId xmlns:p14="http://schemas.microsoft.com/office/powerpoint/2010/main" val="42032258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D55E1C-84B3-C3B7-99FE-70DF15085E60}"/>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x-none"/>
          </a:p>
        </p:txBody>
      </p:sp>
      <p:sp>
        <p:nvSpPr>
          <p:cNvPr id="3" name="Content Placeholder 2">
            <a:extLst>
              <a:ext uri="{FF2B5EF4-FFF2-40B4-BE49-F238E27FC236}">
                <a16:creationId xmlns:a16="http://schemas.microsoft.com/office/drawing/2014/main" id="{F67A0671-4124-930F-A178-BAC9B1EA7BC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x-none"/>
          </a:p>
        </p:txBody>
      </p:sp>
      <p:sp>
        <p:nvSpPr>
          <p:cNvPr id="4" name="Text Placeholder 3">
            <a:extLst>
              <a:ext uri="{FF2B5EF4-FFF2-40B4-BE49-F238E27FC236}">
                <a16:creationId xmlns:a16="http://schemas.microsoft.com/office/drawing/2014/main" id="{BE95DB69-6863-FDD7-1107-40675E621E0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BA7C4AE2-7E56-782E-1C76-FEAF71D03EA8}"/>
              </a:ext>
            </a:extLst>
          </p:cNvPr>
          <p:cNvSpPr>
            <a:spLocks noGrp="1"/>
          </p:cNvSpPr>
          <p:nvPr>
            <p:ph type="dt" sz="half" idx="10"/>
          </p:nvPr>
        </p:nvSpPr>
        <p:spPr/>
        <p:txBody>
          <a:bodyPr/>
          <a:lstStyle/>
          <a:p>
            <a:fld id="{6616A968-1DAD-0945-B80D-A1B6F069953B}" type="datetimeFigureOut">
              <a:rPr lang="x-none" smtClean="0"/>
              <a:t>12/25/2023</a:t>
            </a:fld>
            <a:endParaRPr lang="x-none"/>
          </a:p>
        </p:txBody>
      </p:sp>
      <p:sp>
        <p:nvSpPr>
          <p:cNvPr id="6" name="Footer Placeholder 5">
            <a:extLst>
              <a:ext uri="{FF2B5EF4-FFF2-40B4-BE49-F238E27FC236}">
                <a16:creationId xmlns:a16="http://schemas.microsoft.com/office/drawing/2014/main" id="{99D5CF1B-FC5D-BAE5-075F-E01485FCA072}"/>
              </a:ext>
            </a:extLst>
          </p:cNvPr>
          <p:cNvSpPr>
            <a:spLocks noGrp="1"/>
          </p:cNvSpPr>
          <p:nvPr>
            <p:ph type="ftr" sz="quarter" idx="11"/>
          </p:nvPr>
        </p:nvSpPr>
        <p:spPr/>
        <p:txBody>
          <a:bodyPr/>
          <a:lstStyle/>
          <a:p>
            <a:endParaRPr lang="x-none"/>
          </a:p>
        </p:txBody>
      </p:sp>
      <p:sp>
        <p:nvSpPr>
          <p:cNvPr id="7" name="Slide Number Placeholder 6">
            <a:extLst>
              <a:ext uri="{FF2B5EF4-FFF2-40B4-BE49-F238E27FC236}">
                <a16:creationId xmlns:a16="http://schemas.microsoft.com/office/drawing/2014/main" id="{42BE4202-7441-DC5D-2673-8B2AAD183BE6}"/>
              </a:ext>
            </a:extLst>
          </p:cNvPr>
          <p:cNvSpPr>
            <a:spLocks noGrp="1"/>
          </p:cNvSpPr>
          <p:nvPr>
            <p:ph type="sldNum" sz="quarter" idx="12"/>
          </p:nvPr>
        </p:nvSpPr>
        <p:spPr/>
        <p:txBody>
          <a:bodyPr/>
          <a:lstStyle/>
          <a:p>
            <a:fld id="{49E8DF4A-356A-D147-8A23-BC8DFCE9CE05}" type="slidenum">
              <a:rPr lang="x-none" smtClean="0"/>
              <a:t>‹#›</a:t>
            </a:fld>
            <a:endParaRPr lang="x-none"/>
          </a:p>
        </p:txBody>
      </p:sp>
    </p:spTree>
    <p:extLst>
      <p:ext uri="{BB962C8B-B14F-4D97-AF65-F5344CB8AC3E}">
        <p14:creationId xmlns:p14="http://schemas.microsoft.com/office/powerpoint/2010/main" val="5342280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849798-20E7-F06B-C5CA-5DB916E490BF}"/>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x-none"/>
          </a:p>
        </p:txBody>
      </p:sp>
      <p:sp>
        <p:nvSpPr>
          <p:cNvPr id="3" name="Picture Placeholder 2">
            <a:extLst>
              <a:ext uri="{FF2B5EF4-FFF2-40B4-BE49-F238E27FC236}">
                <a16:creationId xmlns:a16="http://schemas.microsoft.com/office/drawing/2014/main" id="{D6979F89-DFCB-1256-AFFD-252A25B8638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x-none"/>
          </a:p>
        </p:txBody>
      </p:sp>
      <p:sp>
        <p:nvSpPr>
          <p:cNvPr id="4" name="Text Placeholder 3">
            <a:extLst>
              <a:ext uri="{FF2B5EF4-FFF2-40B4-BE49-F238E27FC236}">
                <a16:creationId xmlns:a16="http://schemas.microsoft.com/office/drawing/2014/main" id="{F14CE5DF-A504-0196-8A67-2F7283868B0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8AE08AC2-9EB0-FC2D-5483-9D39A1B05B5E}"/>
              </a:ext>
            </a:extLst>
          </p:cNvPr>
          <p:cNvSpPr>
            <a:spLocks noGrp="1"/>
          </p:cNvSpPr>
          <p:nvPr>
            <p:ph type="dt" sz="half" idx="10"/>
          </p:nvPr>
        </p:nvSpPr>
        <p:spPr/>
        <p:txBody>
          <a:bodyPr/>
          <a:lstStyle/>
          <a:p>
            <a:fld id="{6616A968-1DAD-0945-B80D-A1B6F069953B}" type="datetimeFigureOut">
              <a:rPr lang="x-none" smtClean="0"/>
              <a:t>12/25/2023</a:t>
            </a:fld>
            <a:endParaRPr lang="x-none"/>
          </a:p>
        </p:txBody>
      </p:sp>
      <p:sp>
        <p:nvSpPr>
          <p:cNvPr id="6" name="Footer Placeholder 5">
            <a:extLst>
              <a:ext uri="{FF2B5EF4-FFF2-40B4-BE49-F238E27FC236}">
                <a16:creationId xmlns:a16="http://schemas.microsoft.com/office/drawing/2014/main" id="{774EB1E2-BC21-9C7C-3788-5B55213F1BB3}"/>
              </a:ext>
            </a:extLst>
          </p:cNvPr>
          <p:cNvSpPr>
            <a:spLocks noGrp="1"/>
          </p:cNvSpPr>
          <p:nvPr>
            <p:ph type="ftr" sz="quarter" idx="11"/>
          </p:nvPr>
        </p:nvSpPr>
        <p:spPr/>
        <p:txBody>
          <a:bodyPr/>
          <a:lstStyle/>
          <a:p>
            <a:endParaRPr lang="x-none"/>
          </a:p>
        </p:txBody>
      </p:sp>
      <p:sp>
        <p:nvSpPr>
          <p:cNvPr id="7" name="Slide Number Placeholder 6">
            <a:extLst>
              <a:ext uri="{FF2B5EF4-FFF2-40B4-BE49-F238E27FC236}">
                <a16:creationId xmlns:a16="http://schemas.microsoft.com/office/drawing/2014/main" id="{33B4A166-E65F-04E3-B5C5-503B84B22B4F}"/>
              </a:ext>
            </a:extLst>
          </p:cNvPr>
          <p:cNvSpPr>
            <a:spLocks noGrp="1"/>
          </p:cNvSpPr>
          <p:nvPr>
            <p:ph type="sldNum" sz="quarter" idx="12"/>
          </p:nvPr>
        </p:nvSpPr>
        <p:spPr/>
        <p:txBody>
          <a:bodyPr/>
          <a:lstStyle/>
          <a:p>
            <a:fld id="{49E8DF4A-356A-D147-8A23-BC8DFCE9CE05}" type="slidenum">
              <a:rPr lang="x-none" smtClean="0"/>
              <a:t>‹#›</a:t>
            </a:fld>
            <a:endParaRPr lang="x-none"/>
          </a:p>
        </p:txBody>
      </p:sp>
    </p:spTree>
    <p:extLst>
      <p:ext uri="{BB962C8B-B14F-4D97-AF65-F5344CB8AC3E}">
        <p14:creationId xmlns:p14="http://schemas.microsoft.com/office/powerpoint/2010/main" val="2321506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C02738E-70E8-DC6B-67DD-E8339197D4A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x-none"/>
          </a:p>
        </p:txBody>
      </p:sp>
      <p:sp>
        <p:nvSpPr>
          <p:cNvPr id="3" name="Text Placeholder 2">
            <a:extLst>
              <a:ext uri="{FF2B5EF4-FFF2-40B4-BE49-F238E27FC236}">
                <a16:creationId xmlns:a16="http://schemas.microsoft.com/office/drawing/2014/main" id="{0C2499AD-4116-5553-063C-F398059A318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x-none"/>
          </a:p>
        </p:txBody>
      </p:sp>
      <p:sp>
        <p:nvSpPr>
          <p:cNvPr id="4" name="Date Placeholder 3">
            <a:extLst>
              <a:ext uri="{FF2B5EF4-FFF2-40B4-BE49-F238E27FC236}">
                <a16:creationId xmlns:a16="http://schemas.microsoft.com/office/drawing/2014/main" id="{9544D736-7DDE-BDC0-82C6-0126A8B0580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616A968-1DAD-0945-B80D-A1B6F069953B}" type="datetimeFigureOut">
              <a:rPr lang="x-none" smtClean="0"/>
              <a:t>12/25/2023</a:t>
            </a:fld>
            <a:endParaRPr lang="x-none"/>
          </a:p>
        </p:txBody>
      </p:sp>
      <p:sp>
        <p:nvSpPr>
          <p:cNvPr id="5" name="Footer Placeholder 4">
            <a:extLst>
              <a:ext uri="{FF2B5EF4-FFF2-40B4-BE49-F238E27FC236}">
                <a16:creationId xmlns:a16="http://schemas.microsoft.com/office/drawing/2014/main" id="{CAC91919-ECE3-5FCC-579C-EAAE2ED9ED1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x-none"/>
          </a:p>
        </p:txBody>
      </p:sp>
      <p:sp>
        <p:nvSpPr>
          <p:cNvPr id="6" name="Slide Number Placeholder 5">
            <a:extLst>
              <a:ext uri="{FF2B5EF4-FFF2-40B4-BE49-F238E27FC236}">
                <a16:creationId xmlns:a16="http://schemas.microsoft.com/office/drawing/2014/main" id="{7D990FAB-18F4-C3E9-0D45-9DA7ACB75ED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E8DF4A-356A-D147-8A23-BC8DFCE9CE05}" type="slidenum">
              <a:rPr lang="x-none" smtClean="0"/>
              <a:t>‹#›</a:t>
            </a:fld>
            <a:endParaRPr lang="x-none"/>
          </a:p>
        </p:txBody>
      </p:sp>
    </p:spTree>
    <p:extLst>
      <p:ext uri="{BB962C8B-B14F-4D97-AF65-F5344CB8AC3E}">
        <p14:creationId xmlns:p14="http://schemas.microsoft.com/office/powerpoint/2010/main" val="41219326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x-non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FBA58C-6DD1-728C-2BF4-9ABD413A62FA}"/>
              </a:ext>
            </a:extLst>
          </p:cNvPr>
          <p:cNvSpPr>
            <a:spLocks noGrp="1"/>
          </p:cNvSpPr>
          <p:nvPr>
            <p:ph type="title"/>
          </p:nvPr>
        </p:nvSpPr>
        <p:spPr>
          <a:xfrm>
            <a:off x="838200" y="2766218"/>
            <a:ext cx="10515600" cy="1325563"/>
          </a:xfrm>
        </p:spPr>
        <p:txBody>
          <a:bodyPr>
            <a:normAutofit fontScale="90000"/>
          </a:bodyPr>
          <a:lstStyle/>
          <a:p>
            <a:pPr algn="ctr"/>
            <a:r>
              <a:rPr lang="en-GB" sz="4900" b="1" dirty="0">
                <a:effectLst/>
                <a:latin typeface="PalatinoLinotype"/>
              </a:rPr>
              <a:t>IMMUNE TOLERANCE AND AUTOIMMUNITY</a:t>
            </a:r>
            <a:br>
              <a:rPr lang="en-GB" sz="4900" b="1" dirty="0">
                <a:effectLst/>
                <a:latin typeface="PalatinoLinotype"/>
              </a:rPr>
            </a:br>
            <a:r>
              <a:rPr lang="en-GB" sz="4900" b="1" dirty="0">
                <a:effectLst/>
                <a:latin typeface="PalatinoLinotype"/>
              </a:rPr>
              <a:t> </a:t>
            </a:r>
            <a:br>
              <a:rPr lang="en-GB" sz="4900" b="1" dirty="0">
                <a:effectLst/>
                <a:latin typeface="PalatinoLinotype"/>
              </a:rPr>
            </a:br>
            <a:r>
              <a:rPr lang="en-GB" sz="4400" b="1" dirty="0">
                <a:effectLst/>
                <a:latin typeface="PalatinoLinotype"/>
              </a:rPr>
              <a:t>HYPERSENSITIVITY DISORDERS</a:t>
            </a:r>
            <a:r>
              <a:rPr lang="x-none" dirty="0">
                <a:effectLst/>
              </a:rPr>
              <a:t/>
            </a:r>
            <a:br>
              <a:rPr lang="x-none" dirty="0">
                <a:effectLst/>
              </a:rPr>
            </a:br>
            <a:endParaRPr lang="x-none" dirty="0"/>
          </a:p>
        </p:txBody>
      </p:sp>
    </p:spTree>
    <p:extLst>
      <p:ext uri="{BB962C8B-B14F-4D97-AF65-F5344CB8AC3E}">
        <p14:creationId xmlns:p14="http://schemas.microsoft.com/office/powerpoint/2010/main" val="3258502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1C6CD6-0B94-3619-42A0-56632C6CCAF9}"/>
              </a:ext>
            </a:extLst>
          </p:cNvPr>
          <p:cNvSpPr>
            <a:spLocks noGrp="1"/>
          </p:cNvSpPr>
          <p:nvPr>
            <p:ph type="title"/>
          </p:nvPr>
        </p:nvSpPr>
        <p:spPr/>
        <p:txBody>
          <a:bodyPr/>
          <a:lstStyle/>
          <a:p>
            <a:pPr algn="ctr"/>
            <a:r>
              <a:rPr lang="en-GB" sz="4000" b="1" dirty="0">
                <a:effectLst/>
                <a:latin typeface="PalatinoLinotype"/>
              </a:rPr>
              <a:t>Peripheral Tolerance of T Lymphocytes </a:t>
            </a:r>
            <a:r>
              <a:rPr lang="x-none" dirty="0">
                <a:effectLst/>
              </a:rPr>
              <a:t/>
            </a:r>
            <a:br>
              <a:rPr lang="x-none" dirty="0">
                <a:effectLst/>
              </a:rPr>
            </a:br>
            <a:endParaRPr lang="x-none" dirty="0"/>
          </a:p>
        </p:txBody>
      </p:sp>
      <p:sp>
        <p:nvSpPr>
          <p:cNvPr id="3" name="Content Placeholder 2">
            <a:extLst>
              <a:ext uri="{FF2B5EF4-FFF2-40B4-BE49-F238E27FC236}">
                <a16:creationId xmlns:a16="http://schemas.microsoft.com/office/drawing/2014/main" id="{083CAD77-38FF-F91B-A076-AD74F1EB318F}"/>
              </a:ext>
            </a:extLst>
          </p:cNvPr>
          <p:cNvSpPr>
            <a:spLocks noGrp="1"/>
          </p:cNvSpPr>
          <p:nvPr>
            <p:ph idx="1"/>
          </p:nvPr>
        </p:nvSpPr>
        <p:spPr>
          <a:xfrm>
            <a:off x="838199" y="1825625"/>
            <a:ext cx="10714463" cy="4351338"/>
          </a:xfrm>
        </p:spPr>
        <p:txBody>
          <a:bodyPr>
            <a:noAutofit/>
          </a:bodyPr>
          <a:lstStyle/>
          <a:p>
            <a:pPr marL="0" indent="0">
              <a:buNone/>
            </a:pPr>
            <a:r>
              <a:rPr lang="en-GB" dirty="0">
                <a:effectLst/>
                <a:latin typeface="PalatinoLinotype"/>
              </a:rPr>
              <a:t>It occurs when mature T lymphocytes (which have avoided negative selection in the thymus) recognize their own antigens in peripheral tissues. 
</a:t>
            </a:r>
            <a:r>
              <a:rPr lang="en-GB" dirty="0">
                <a:solidFill>
                  <a:srgbClr val="0000CC"/>
                </a:solidFill>
                <a:effectLst/>
                <a:latin typeface="PalatinoLinotype"/>
              </a:rPr>
              <a:t>Peripheral tolerance applies to both CD4</a:t>
            </a:r>
            <a:r>
              <a:rPr lang="en-GB" baseline="30000" dirty="0">
                <a:solidFill>
                  <a:srgbClr val="0000CC"/>
                </a:solidFill>
                <a:effectLst/>
                <a:latin typeface="PalatinoLinotype"/>
              </a:rPr>
              <a:t>+</a:t>
            </a:r>
            <a:r>
              <a:rPr lang="en-GB" dirty="0">
                <a:solidFill>
                  <a:srgbClr val="0000CC"/>
                </a:solidFill>
                <a:effectLst/>
                <a:latin typeface="PalatinoLinotype"/>
              </a:rPr>
              <a:t> and CD8</a:t>
            </a:r>
            <a:r>
              <a:rPr lang="en-GB" baseline="30000" dirty="0">
                <a:solidFill>
                  <a:srgbClr val="0000CC"/>
                </a:solidFill>
                <a:effectLst/>
                <a:latin typeface="PalatinoLinotype"/>
              </a:rPr>
              <a:t>+ </a:t>
            </a:r>
            <a:r>
              <a:rPr lang="en-GB" dirty="0">
                <a:solidFill>
                  <a:srgbClr val="0000CC"/>
                </a:solidFill>
                <a:effectLst/>
                <a:latin typeface="PalatinoLinotype"/>
              </a:rPr>
              <a:t>T lymphocytes </a:t>
            </a:r>
            <a:endParaRPr lang="x-none" dirty="0">
              <a:effectLst/>
            </a:endParaRPr>
          </a:p>
          <a:p>
            <a:pPr marL="0" indent="0">
              <a:buNone/>
            </a:pPr>
            <a:r>
              <a:rPr lang="en-GB" dirty="0">
                <a:effectLst/>
                <a:latin typeface="PalatinoLinotype"/>
              </a:rPr>
              <a:t>This is achieved in several ways:</a:t>
            </a:r>
            <a:r>
              <a:rPr lang="x-none" dirty="0">
                <a:effectLst/>
                <a:latin typeface="PalatinoLinotype"/>
              </a:rPr>
              <a:t/>
            </a:r>
            <a:br>
              <a:rPr lang="x-none" dirty="0">
                <a:effectLst/>
                <a:latin typeface="PalatinoLinotype"/>
              </a:rPr>
            </a:br>
            <a:r>
              <a:rPr lang="x-none">
                <a:effectLst/>
                <a:latin typeface="Wingdings" pitchFamily="2" charset="2"/>
              </a:rPr>
              <a:t></a:t>
            </a:r>
            <a:r>
              <a:rPr lang="en-US" dirty="0">
                <a:latin typeface="Wingdings" pitchFamily="2" charset="2"/>
              </a:rPr>
              <a:t> </a:t>
            </a:r>
            <a:r>
              <a:rPr lang="en-GB" dirty="0">
                <a:latin typeface="PalatinoLinotype"/>
              </a:rPr>
              <a:t>T</a:t>
            </a:r>
            <a:r>
              <a:rPr lang="en-GB" dirty="0">
                <a:effectLst/>
                <a:latin typeface="PalatinoLinotype"/>
              </a:rPr>
              <a:t> lymphocytes become functionally </a:t>
            </a:r>
            <a:r>
              <a:rPr lang="en-GB" b="1" dirty="0">
                <a:effectLst/>
                <a:latin typeface="PalatinoLinotype"/>
              </a:rPr>
              <a:t>inactive</a:t>
            </a:r>
            <a:r>
              <a:rPr lang="en-GB" dirty="0">
                <a:effectLst/>
                <a:latin typeface="PalatinoLinotype"/>
              </a:rPr>
              <a:t>. </a:t>
            </a:r>
            <a:r>
              <a:rPr lang="en-GB" b="1" dirty="0">
                <a:solidFill>
                  <a:srgbClr val="C00000"/>
                </a:solidFill>
                <a:effectLst/>
                <a:latin typeface="PalatinoLinotype"/>
              </a:rPr>
              <a:t>(ANERGY) </a:t>
            </a:r>
            <a:endParaRPr lang="x-none" b="1" dirty="0">
              <a:solidFill>
                <a:srgbClr val="C00000"/>
              </a:solidFill>
              <a:effectLst/>
            </a:endParaRPr>
          </a:p>
          <a:p>
            <a:pPr marL="0" indent="0">
              <a:buNone/>
            </a:pPr>
            <a:r>
              <a:rPr lang="x-none">
                <a:effectLst/>
                <a:latin typeface="Wingdings" pitchFamily="2" charset="2"/>
              </a:rPr>
              <a:t></a:t>
            </a:r>
            <a:r>
              <a:rPr lang="en-US" dirty="0">
                <a:latin typeface="Wingdings" pitchFamily="2" charset="2"/>
              </a:rPr>
              <a:t> </a:t>
            </a:r>
            <a:r>
              <a:rPr lang="en-GB" dirty="0">
                <a:effectLst/>
                <a:latin typeface="PalatinoLinotype"/>
              </a:rPr>
              <a:t>T lymphocytes </a:t>
            </a:r>
            <a:r>
              <a:rPr lang="en-GB" b="1" dirty="0">
                <a:effectLst/>
                <a:latin typeface="PalatinoLinotype"/>
              </a:rPr>
              <a:t>die</a:t>
            </a:r>
            <a:r>
              <a:rPr lang="en-GB" dirty="0">
                <a:effectLst/>
                <a:latin typeface="PalatinoLinotype"/>
              </a:rPr>
              <a:t> </a:t>
            </a:r>
            <a:r>
              <a:rPr lang="en-GB" b="1" dirty="0">
                <a:solidFill>
                  <a:srgbClr val="C00000"/>
                </a:solidFill>
                <a:effectLst/>
                <a:latin typeface="PalatinoLinotype"/>
              </a:rPr>
              <a:t>(DELETION) </a:t>
            </a:r>
            <a:r>
              <a:rPr lang="en-GB" dirty="0">
                <a:effectLst/>
                <a:latin typeface="PalatinoLinotype"/>
              </a:rPr>
              <a:t>
</a:t>
            </a:r>
            <a:r>
              <a:rPr lang="x-none">
                <a:effectLst/>
                <a:latin typeface="Wingdings" pitchFamily="2" charset="2"/>
              </a:rPr>
              <a:t></a:t>
            </a:r>
            <a:r>
              <a:rPr lang="en-US" dirty="0">
                <a:effectLst/>
                <a:latin typeface="Wingdings" pitchFamily="2" charset="2"/>
              </a:rPr>
              <a:t> </a:t>
            </a:r>
            <a:r>
              <a:rPr lang="en-GB" dirty="0">
                <a:latin typeface="PalatinoLinotype"/>
              </a:rPr>
              <a:t>R</a:t>
            </a:r>
            <a:r>
              <a:rPr lang="en-GB" dirty="0">
                <a:effectLst/>
                <a:latin typeface="PalatinoLinotype"/>
              </a:rPr>
              <a:t>egulatory T lymphocytes </a:t>
            </a:r>
            <a:r>
              <a:rPr lang="en-GB" b="1" dirty="0">
                <a:effectLst/>
                <a:latin typeface="PalatinoLinotype"/>
              </a:rPr>
              <a:t>suppress</a:t>
            </a:r>
            <a:r>
              <a:rPr lang="en-GB" dirty="0">
                <a:effectLst/>
                <a:latin typeface="PalatinoLinotype"/>
              </a:rPr>
              <a:t> autoreactive lymphocytes </a:t>
            </a:r>
            <a:r>
              <a:rPr lang="en-GB" b="1" dirty="0">
                <a:solidFill>
                  <a:srgbClr val="C00000"/>
                </a:solidFill>
                <a:effectLst/>
                <a:latin typeface="PalatinoLinotype"/>
              </a:rPr>
              <a:t>(SUPPRESSION) </a:t>
            </a:r>
            <a:endParaRPr lang="x-none" b="1" dirty="0"/>
          </a:p>
        </p:txBody>
      </p:sp>
    </p:spTree>
    <p:extLst>
      <p:ext uri="{BB962C8B-B14F-4D97-AF65-F5344CB8AC3E}">
        <p14:creationId xmlns:p14="http://schemas.microsoft.com/office/powerpoint/2010/main" val="14087891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8B188381-031B-454B-BBBC-5AF800889F29}"/>
              </a:ext>
            </a:extLst>
          </p:cNvPr>
          <p:cNvPicPr>
            <a:picLocks noGrp="1" noChangeAspect="1"/>
          </p:cNvPicPr>
          <p:nvPr>
            <p:ph idx="1"/>
          </p:nvPr>
        </p:nvPicPr>
        <p:blipFill>
          <a:blip r:embed="rId2"/>
          <a:stretch>
            <a:fillRect/>
          </a:stretch>
        </p:blipFill>
        <p:spPr>
          <a:xfrm>
            <a:off x="1368096" y="344255"/>
            <a:ext cx="9455807" cy="6169490"/>
          </a:xfrm>
        </p:spPr>
      </p:pic>
    </p:spTree>
    <p:extLst>
      <p:ext uri="{BB962C8B-B14F-4D97-AF65-F5344CB8AC3E}">
        <p14:creationId xmlns:p14="http://schemas.microsoft.com/office/powerpoint/2010/main" val="5121687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03556D-0E6A-07C2-A8C3-5260EE367676}"/>
              </a:ext>
            </a:extLst>
          </p:cNvPr>
          <p:cNvSpPr>
            <a:spLocks noGrp="1"/>
          </p:cNvSpPr>
          <p:nvPr>
            <p:ph type="title"/>
          </p:nvPr>
        </p:nvSpPr>
        <p:spPr/>
        <p:txBody>
          <a:bodyPr/>
          <a:lstStyle/>
          <a:p>
            <a:endParaRPr lang="x-none"/>
          </a:p>
        </p:txBody>
      </p:sp>
      <p:sp>
        <p:nvSpPr>
          <p:cNvPr id="3" name="Content Placeholder 2">
            <a:extLst>
              <a:ext uri="{FF2B5EF4-FFF2-40B4-BE49-F238E27FC236}">
                <a16:creationId xmlns:a16="http://schemas.microsoft.com/office/drawing/2014/main" id="{8EDA24B9-6820-33E1-6633-F38EE67CBC89}"/>
              </a:ext>
            </a:extLst>
          </p:cNvPr>
          <p:cNvSpPr>
            <a:spLocks noGrp="1"/>
          </p:cNvSpPr>
          <p:nvPr>
            <p:ph idx="1"/>
          </p:nvPr>
        </p:nvSpPr>
        <p:spPr/>
        <p:txBody>
          <a:bodyPr/>
          <a:lstStyle/>
          <a:p>
            <a:pPr marL="0" indent="0">
              <a:buNone/>
            </a:pPr>
            <a:r>
              <a:rPr lang="en-GB" sz="3200" dirty="0">
                <a:effectLst/>
                <a:latin typeface="PalatinoLinotype"/>
              </a:rPr>
              <a:t>…This prevents the response to: </a:t>
            </a:r>
          </a:p>
          <a:p>
            <a:pPr marL="0" indent="0">
              <a:buNone/>
            </a:pPr>
            <a:r>
              <a:rPr lang="en-GB" sz="3200" dirty="0">
                <a:effectLst/>
                <a:latin typeface="PalatinoLinotype"/>
              </a:rPr>
              <a:t>
Those antigens that are present on the periphery and are </a:t>
            </a:r>
            <a:r>
              <a:rPr lang="en-GB" sz="3200" dirty="0">
                <a:solidFill>
                  <a:srgbClr val="C00000"/>
                </a:solidFill>
                <a:effectLst/>
                <a:latin typeface="PalatinoLinotype"/>
              </a:rPr>
              <a:t>not available </a:t>
            </a:r>
            <a:r>
              <a:rPr lang="en-GB" sz="3200" dirty="0">
                <a:effectLst/>
                <a:latin typeface="PalatinoLinotype"/>
              </a:rPr>
              <a:t>for display </a:t>
            </a:r>
            <a:r>
              <a:rPr lang="en-GB" sz="3200" dirty="0">
                <a:solidFill>
                  <a:srgbClr val="C00000"/>
                </a:solidFill>
                <a:effectLst/>
                <a:latin typeface="PalatinoLinotype"/>
              </a:rPr>
              <a:t>in the thymus</a:t>
            </a:r>
          </a:p>
          <a:p>
            <a:pPr marL="0" indent="0">
              <a:buNone/>
            </a:pPr>
            <a:r>
              <a:rPr lang="en-GB" sz="3200" dirty="0">
                <a:effectLst/>
                <a:latin typeface="PalatinoLinotype"/>
              </a:rPr>
              <a:t> 
Antigens for which the </a:t>
            </a:r>
            <a:r>
              <a:rPr lang="en-GB" sz="3200" dirty="0">
                <a:solidFill>
                  <a:srgbClr val="C00000"/>
                </a:solidFill>
                <a:effectLst/>
                <a:latin typeface="PalatinoLinotype"/>
              </a:rPr>
              <a:t>central tolerance is incomplete </a:t>
            </a:r>
            <a:r>
              <a:rPr lang="en-GB" sz="1800" dirty="0">
                <a:effectLst/>
                <a:latin typeface="PalatinoLinotype"/>
              </a:rPr>
              <a:t>
</a:t>
            </a:r>
            <a:endParaRPr lang="x-none" dirty="0"/>
          </a:p>
        </p:txBody>
      </p:sp>
    </p:spTree>
    <p:extLst>
      <p:ext uri="{BB962C8B-B14F-4D97-AF65-F5344CB8AC3E}">
        <p14:creationId xmlns:p14="http://schemas.microsoft.com/office/powerpoint/2010/main" val="25585298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62694F-1509-DFFB-BC42-BC5ABE7DD0A9}"/>
              </a:ext>
            </a:extLst>
          </p:cNvPr>
          <p:cNvSpPr>
            <a:spLocks noGrp="1"/>
          </p:cNvSpPr>
          <p:nvPr>
            <p:ph type="title"/>
          </p:nvPr>
        </p:nvSpPr>
        <p:spPr/>
        <p:txBody>
          <a:bodyPr/>
          <a:lstStyle/>
          <a:p>
            <a:pPr algn="ctr"/>
            <a:r>
              <a:rPr lang="x-none" b="1" dirty="0">
                <a:solidFill>
                  <a:srgbClr val="C00000"/>
                </a:solidFill>
                <a:latin typeface="Palatino Linotype" panose="02040502050505030304" pitchFamily="18" charset="0"/>
              </a:rPr>
              <a:t>ANERGY</a:t>
            </a:r>
          </a:p>
        </p:txBody>
      </p:sp>
      <p:sp>
        <p:nvSpPr>
          <p:cNvPr id="3" name="Content Placeholder 2">
            <a:extLst>
              <a:ext uri="{FF2B5EF4-FFF2-40B4-BE49-F238E27FC236}">
                <a16:creationId xmlns:a16="http://schemas.microsoft.com/office/drawing/2014/main" id="{3ACE6BCC-4511-2BAE-E767-01542A41EE16}"/>
              </a:ext>
            </a:extLst>
          </p:cNvPr>
          <p:cNvSpPr>
            <a:spLocks noGrp="1"/>
          </p:cNvSpPr>
          <p:nvPr>
            <p:ph idx="1"/>
          </p:nvPr>
        </p:nvSpPr>
        <p:spPr/>
        <p:txBody>
          <a:bodyPr/>
          <a:lstStyle/>
          <a:p>
            <a:pPr marL="0" indent="0">
              <a:buNone/>
            </a:pPr>
            <a:r>
              <a:rPr lang="en-GB" sz="1800" b="1" dirty="0">
                <a:solidFill>
                  <a:srgbClr val="0000CC"/>
                </a:solidFill>
                <a:effectLst/>
                <a:latin typeface="PalatinoLinotype"/>
              </a:rPr>
              <a:t>
</a:t>
            </a:r>
            <a:r>
              <a:rPr lang="en-GB" sz="3200" b="1" dirty="0">
                <a:effectLst/>
                <a:latin typeface="PalatinoLinotype"/>
              </a:rPr>
              <a:t>...This is one of the ways to develop peripheral tolerance of T lymphocytes. 
...Is the functional inactivation of T lymphocytes that occurs if these cells recognize the peptide in the context of MHC products and </a:t>
            </a:r>
            <a:r>
              <a:rPr lang="en-GB" sz="3200" b="1" dirty="0">
                <a:solidFill>
                  <a:srgbClr val="C00000"/>
                </a:solidFill>
                <a:effectLst/>
                <a:latin typeface="PalatinoLinotype"/>
              </a:rPr>
              <a:t>lack co-stimulation </a:t>
            </a:r>
            <a:r>
              <a:rPr lang="en-GB" sz="3200" b="1" dirty="0">
                <a:effectLst/>
                <a:latin typeface="PalatinoLinotype"/>
              </a:rPr>
              <a:t>(second signal) </a:t>
            </a:r>
            <a:r>
              <a:rPr lang="en-GB" sz="1800" b="1" dirty="0">
                <a:solidFill>
                  <a:srgbClr val="0000CC"/>
                </a:solidFill>
                <a:effectLst/>
                <a:latin typeface="PalatinoLinotype"/>
              </a:rPr>
              <a:t>
</a:t>
            </a:r>
            <a:endParaRPr lang="x-none" dirty="0"/>
          </a:p>
        </p:txBody>
      </p:sp>
    </p:spTree>
    <p:extLst>
      <p:ext uri="{BB962C8B-B14F-4D97-AF65-F5344CB8AC3E}">
        <p14:creationId xmlns:p14="http://schemas.microsoft.com/office/powerpoint/2010/main" val="23471297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CC401F99-7C77-9F22-4ACD-E2F2DFA78BAB}"/>
              </a:ext>
            </a:extLst>
          </p:cNvPr>
          <p:cNvPicPr>
            <a:picLocks noGrp="1" noChangeAspect="1"/>
          </p:cNvPicPr>
          <p:nvPr>
            <p:ph idx="1"/>
          </p:nvPr>
        </p:nvPicPr>
        <p:blipFill>
          <a:blip r:embed="rId2"/>
          <a:stretch>
            <a:fillRect/>
          </a:stretch>
        </p:blipFill>
        <p:spPr>
          <a:xfrm>
            <a:off x="893957" y="414733"/>
            <a:ext cx="10404086" cy="6028534"/>
          </a:xfrm>
        </p:spPr>
      </p:pic>
    </p:spTree>
    <p:extLst>
      <p:ext uri="{BB962C8B-B14F-4D97-AF65-F5344CB8AC3E}">
        <p14:creationId xmlns:p14="http://schemas.microsoft.com/office/powerpoint/2010/main" val="11948587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B449E091-58D4-52E1-EAF3-32F33E8CFAF7}"/>
              </a:ext>
            </a:extLst>
          </p:cNvPr>
          <p:cNvPicPr>
            <a:picLocks noGrp="1" noChangeAspect="1"/>
          </p:cNvPicPr>
          <p:nvPr>
            <p:ph idx="1"/>
          </p:nvPr>
        </p:nvPicPr>
        <p:blipFill>
          <a:blip r:embed="rId2"/>
          <a:stretch>
            <a:fillRect/>
          </a:stretch>
        </p:blipFill>
        <p:spPr>
          <a:xfrm>
            <a:off x="1063433" y="427273"/>
            <a:ext cx="10065134" cy="6003453"/>
          </a:xfrm>
        </p:spPr>
      </p:pic>
    </p:spTree>
    <p:extLst>
      <p:ext uri="{BB962C8B-B14F-4D97-AF65-F5344CB8AC3E}">
        <p14:creationId xmlns:p14="http://schemas.microsoft.com/office/powerpoint/2010/main" val="38560649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3527B0-826A-BEF9-14AA-9CFBCC77153B}"/>
              </a:ext>
            </a:extLst>
          </p:cNvPr>
          <p:cNvSpPr>
            <a:spLocks noGrp="1"/>
          </p:cNvSpPr>
          <p:nvPr>
            <p:ph type="title"/>
          </p:nvPr>
        </p:nvSpPr>
        <p:spPr/>
        <p:txBody>
          <a:bodyPr/>
          <a:lstStyle/>
          <a:p>
            <a:pPr algn="ctr"/>
            <a:r>
              <a:rPr lang="x-none" b="1" dirty="0">
                <a:solidFill>
                  <a:srgbClr val="C00000"/>
                </a:solidFill>
                <a:latin typeface="Palatino Linotype" panose="02040502050505030304" pitchFamily="18" charset="0"/>
              </a:rPr>
              <a:t>SUPPRESSION</a:t>
            </a:r>
          </a:p>
        </p:txBody>
      </p:sp>
      <p:sp>
        <p:nvSpPr>
          <p:cNvPr id="3" name="Content Placeholder 2">
            <a:extLst>
              <a:ext uri="{FF2B5EF4-FFF2-40B4-BE49-F238E27FC236}">
                <a16:creationId xmlns:a16="http://schemas.microsoft.com/office/drawing/2014/main" id="{BDB33F57-B566-007D-60DD-E873D0FF9CD4}"/>
              </a:ext>
            </a:extLst>
          </p:cNvPr>
          <p:cNvSpPr>
            <a:spLocks noGrp="1"/>
          </p:cNvSpPr>
          <p:nvPr>
            <p:ph idx="1"/>
          </p:nvPr>
        </p:nvSpPr>
        <p:spPr/>
        <p:txBody>
          <a:bodyPr>
            <a:noAutofit/>
          </a:bodyPr>
          <a:lstStyle/>
          <a:p>
            <a:pPr marL="0" indent="0">
              <a:buNone/>
            </a:pPr>
            <a:r>
              <a:rPr lang="en-GB" dirty="0">
                <a:effectLst/>
                <a:latin typeface="PalatinoLinotype"/>
              </a:rPr>
              <a:t>... occurs when, after encountering an antigen, some autoreactive T lymphocytes become regulatory T lymphocytes.</a:t>
            </a:r>
          </a:p>
          <a:p>
            <a:pPr marL="0" indent="0">
              <a:buNone/>
            </a:pPr>
            <a:r>
              <a:rPr lang="en-GB" dirty="0">
                <a:effectLst/>
                <a:latin typeface="PalatinoLinotype"/>
              </a:rPr>
              <a:t>
Regulatory lymphocytes recognize their own antigens and prevent or suppress the activity of other potentially autoreactive T lymphocytes of the same clone. </a:t>
            </a:r>
          </a:p>
          <a:p>
            <a:pPr marL="0" indent="0">
              <a:buNone/>
            </a:pPr>
            <a:r>
              <a:rPr lang="en-GB" dirty="0">
                <a:effectLst/>
                <a:latin typeface="PalatinoLinotype"/>
              </a:rPr>
              <a:t>
</a:t>
            </a:r>
            <a:r>
              <a:rPr lang="en-GB" b="1" u="sng" dirty="0">
                <a:solidFill>
                  <a:srgbClr val="C00000"/>
                </a:solidFill>
                <a:effectLst/>
                <a:latin typeface="PalatinoLinotype"/>
              </a:rPr>
              <a:t>Regulatory lymphocytes can arise centrally (in the thymus - </a:t>
            </a:r>
            <a:r>
              <a:rPr lang="en-GB" b="1" u="sng" dirty="0" err="1">
                <a:solidFill>
                  <a:srgbClr val="C00000"/>
                </a:solidFill>
                <a:effectLst/>
                <a:latin typeface="PalatinoLinotype"/>
              </a:rPr>
              <a:t>nTregs</a:t>
            </a:r>
            <a:r>
              <a:rPr lang="en-GB" b="1" u="sng" dirty="0">
                <a:solidFill>
                  <a:srgbClr val="C00000"/>
                </a:solidFill>
                <a:effectLst/>
                <a:latin typeface="PalatinoLinotype"/>
              </a:rPr>
              <a:t>), but also peripherally (</a:t>
            </a:r>
            <a:r>
              <a:rPr lang="en-GB" b="1" u="sng" dirty="0" err="1">
                <a:solidFill>
                  <a:srgbClr val="C00000"/>
                </a:solidFill>
                <a:effectLst/>
                <a:latin typeface="PalatinoLinotype"/>
              </a:rPr>
              <a:t>iTregs</a:t>
            </a:r>
            <a:r>
              <a:rPr lang="en-GB" b="1" u="sng" dirty="0">
                <a:solidFill>
                  <a:srgbClr val="C00000"/>
                </a:solidFill>
                <a:effectLst/>
                <a:latin typeface="PalatinoLinotype"/>
              </a:rPr>
              <a:t>)</a:t>
            </a:r>
            <a:r>
              <a:rPr lang="en-GB" dirty="0">
                <a:effectLst/>
                <a:latin typeface="PalatinoLinotype"/>
              </a:rPr>
              <a:t>
</a:t>
            </a:r>
            <a:endParaRPr lang="x-none" dirty="0"/>
          </a:p>
        </p:txBody>
      </p:sp>
    </p:spTree>
    <p:extLst>
      <p:ext uri="{BB962C8B-B14F-4D97-AF65-F5344CB8AC3E}">
        <p14:creationId xmlns:p14="http://schemas.microsoft.com/office/powerpoint/2010/main" val="14723408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B23983-2CC7-23D3-576F-6D761AEC0D38}"/>
              </a:ext>
            </a:extLst>
          </p:cNvPr>
          <p:cNvSpPr>
            <a:spLocks noGrp="1"/>
          </p:cNvSpPr>
          <p:nvPr>
            <p:ph type="title"/>
          </p:nvPr>
        </p:nvSpPr>
        <p:spPr>
          <a:xfrm>
            <a:off x="8423223" y="5033838"/>
            <a:ext cx="1860030" cy="1325563"/>
          </a:xfrm>
        </p:spPr>
        <p:txBody>
          <a:bodyPr/>
          <a:lstStyle/>
          <a:p>
            <a:r>
              <a:rPr lang="en-GB" sz="1800" dirty="0">
                <a:effectLst/>
                <a:latin typeface="PalatinoLinotype"/>
              </a:rPr>
              <a:t>TGF-</a:t>
            </a:r>
            <a:r>
              <a:rPr lang="el-GR" sz="1800" dirty="0">
                <a:effectLst/>
                <a:latin typeface="PalatinoLinotype"/>
              </a:rPr>
              <a:t>β, </a:t>
            </a:r>
            <a:r>
              <a:rPr lang="en-GB" sz="1800" dirty="0">
                <a:effectLst/>
                <a:latin typeface="PalatinoLinotype"/>
              </a:rPr>
              <a:t>IL-10 </a:t>
            </a:r>
            <a:r>
              <a:rPr lang="en-GB" sz="1800" dirty="0">
                <a:effectLst/>
                <a:latin typeface="ArialMT"/>
              </a:rPr>
              <a:t/>
            </a:r>
            <a:br>
              <a:rPr lang="en-GB" sz="1800" dirty="0">
                <a:effectLst/>
                <a:latin typeface="ArialMT"/>
              </a:rPr>
            </a:br>
            <a:endParaRPr lang="x-none" dirty="0"/>
          </a:p>
        </p:txBody>
      </p:sp>
      <p:pic>
        <p:nvPicPr>
          <p:cNvPr id="5" name="Content Placeholder 4">
            <a:extLst>
              <a:ext uri="{FF2B5EF4-FFF2-40B4-BE49-F238E27FC236}">
                <a16:creationId xmlns:a16="http://schemas.microsoft.com/office/drawing/2014/main" id="{9EC35B0D-68F4-03DF-F7E8-264C6493BE86}"/>
              </a:ext>
            </a:extLst>
          </p:cNvPr>
          <p:cNvPicPr>
            <a:picLocks noGrp="1" noChangeAspect="1"/>
          </p:cNvPicPr>
          <p:nvPr>
            <p:ph idx="1"/>
          </p:nvPr>
        </p:nvPicPr>
        <p:blipFill>
          <a:blip r:embed="rId2"/>
          <a:stretch>
            <a:fillRect/>
          </a:stretch>
        </p:blipFill>
        <p:spPr>
          <a:xfrm>
            <a:off x="1224196" y="754550"/>
            <a:ext cx="9743607" cy="5604851"/>
          </a:xfrm>
        </p:spPr>
      </p:pic>
      <p:sp>
        <p:nvSpPr>
          <p:cNvPr id="6" name="Title 1">
            <a:extLst>
              <a:ext uri="{FF2B5EF4-FFF2-40B4-BE49-F238E27FC236}">
                <a16:creationId xmlns:a16="http://schemas.microsoft.com/office/drawing/2014/main" id="{ACBBF88E-C2F8-01C1-AAE7-2D9EE5D427B7}"/>
              </a:ext>
            </a:extLst>
          </p:cNvPr>
          <p:cNvSpPr txBox="1">
            <a:spLocks/>
          </p:cNvSpPr>
          <p:nvPr/>
        </p:nvSpPr>
        <p:spPr>
          <a:xfrm>
            <a:off x="8575623" y="5186238"/>
            <a:ext cx="186003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1800" b="1" dirty="0">
                <a:solidFill>
                  <a:srgbClr val="C00000"/>
                </a:solidFill>
                <a:latin typeface="PalatinoLinotype"/>
              </a:rPr>
              <a:t>TGF-</a:t>
            </a:r>
            <a:r>
              <a:rPr lang="el-GR" sz="1800" b="1" dirty="0">
                <a:solidFill>
                  <a:srgbClr val="C00000"/>
                </a:solidFill>
                <a:latin typeface="PalatinoLinotype"/>
              </a:rPr>
              <a:t>β, </a:t>
            </a:r>
            <a:r>
              <a:rPr lang="en-GB" sz="1800" b="1" dirty="0">
                <a:solidFill>
                  <a:srgbClr val="C00000"/>
                </a:solidFill>
                <a:latin typeface="PalatinoLinotype"/>
              </a:rPr>
              <a:t>IL-10 </a:t>
            </a:r>
            <a:r>
              <a:rPr lang="en-GB" sz="1800" dirty="0">
                <a:latin typeface="ArialMT"/>
              </a:rPr>
              <a:t/>
            </a:r>
            <a:br>
              <a:rPr lang="en-GB" sz="1800" dirty="0">
                <a:latin typeface="ArialMT"/>
              </a:rPr>
            </a:br>
            <a:endParaRPr lang="x-none" dirty="0"/>
          </a:p>
        </p:txBody>
      </p:sp>
    </p:spTree>
    <p:extLst>
      <p:ext uri="{BB962C8B-B14F-4D97-AF65-F5344CB8AC3E}">
        <p14:creationId xmlns:p14="http://schemas.microsoft.com/office/powerpoint/2010/main" val="397147502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12CB04-79DE-8994-BC70-C2FA78E018BB}"/>
              </a:ext>
            </a:extLst>
          </p:cNvPr>
          <p:cNvSpPr>
            <a:spLocks noGrp="1"/>
          </p:cNvSpPr>
          <p:nvPr>
            <p:ph type="title"/>
          </p:nvPr>
        </p:nvSpPr>
        <p:spPr>
          <a:xfrm>
            <a:off x="838200" y="681037"/>
            <a:ext cx="10515600" cy="1325563"/>
          </a:xfrm>
        </p:spPr>
        <p:txBody>
          <a:bodyPr>
            <a:normAutofit fontScale="90000"/>
          </a:bodyPr>
          <a:lstStyle/>
          <a:p>
            <a:pPr algn="ctr"/>
            <a:r>
              <a:rPr lang="en-GB" sz="4900" b="1" dirty="0">
                <a:solidFill>
                  <a:srgbClr val="C00000"/>
                </a:solidFill>
                <a:latin typeface="PalatinoLinotype"/>
              </a:rPr>
              <a:t>DELETION </a:t>
            </a:r>
            <a:r>
              <a:rPr lang="en-GB" b="1" dirty="0">
                <a:solidFill>
                  <a:srgbClr val="0000CC"/>
                </a:solidFill>
                <a:latin typeface="PalatinoLinotype"/>
              </a:rPr>
              <a:t>
</a:t>
            </a:r>
            <a:r>
              <a:rPr lang="x-none" dirty="0">
                <a:effectLst/>
              </a:rPr>
              <a:t/>
            </a:r>
            <a:br>
              <a:rPr lang="x-none" dirty="0">
                <a:effectLst/>
              </a:rPr>
            </a:br>
            <a:endParaRPr lang="x-none" dirty="0"/>
          </a:p>
        </p:txBody>
      </p:sp>
      <p:sp>
        <p:nvSpPr>
          <p:cNvPr id="3" name="Content Placeholder 2">
            <a:extLst>
              <a:ext uri="{FF2B5EF4-FFF2-40B4-BE49-F238E27FC236}">
                <a16:creationId xmlns:a16="http://schemas.microsoft.com/office/drawing/2014/main" id="{771796B7-FF85-B539-D34A-8D6B4E64ADCF}"/>
              </a:ext>
            </a:extLst>
          </p:cNvPr>
          <p:cNvSpPr>
            <a:spLocks noGrp="1"/>
          </p:cNvSpPr>
          <p:nvPr>
            <p:ph idx="1"/>
          </p:nvPr>
        </p:nvSpPr>
        <p:spPr/>
        <p:txBody>
          <a:bodyPr/>
          <a:lstStyle/>
          <a:p>
            <a:pPr marL="0" indent="0">
              <a:buNone/>
            </a:pPr>
            <a:r>
              <a:rPr lang="en-GB" dirty="0">
                <a:effectLst/>
                <a:latin typeface="Palatino Linotype" panose="02040502050505030304" pitchFamily="18" charset="0"/>
              </a:rPr>
              <a:t>
...The apoptotic death of T lymphocytes is induced by activation.</a:t>
            </a:r>
          </a:p>
          <a:p>
            <a:pPr marL="0" indent="0">
              <a:buNone/>
            </a:pPr>
            <a:endParaRPr lang="en-GB" dirty="0">
              <a:latin typeface="Palatino Linotype" panose="02040502050505030304" pitchFamily="18" charset="0"/>
            </a:endParaRPr>
          </a:p>
          <a:p>
            <a:pPr marL="0" indent="0">
              <a:buNone/>
            </a:pPr>
            <a:r>
              <a:rPr lang="en-GB" dirty="0">
                <a:effectLst/>
                <a:latin typeface="Palatino Linotype" panose="02040502050505030304" pitchFamily="18" charset="0"/>
              </a:rPr>
              <a:t> 
...it occurs as a result of repeated activation of mature T lymphocytes by their own antigens </a:t>
            </a:r>
            <a:endParaRPr lang="x-none" dirty="0">
              <a:latin typeface="Palatino Linotype" panose="02040502050505030304" pitchFamily="18" charset="0"/>
            </a:endParaRPr>
          </a:p>
        </p:txBody>
      </p:sp>
    </p:spTree>
    <p:extLst>
      <p:ext uri="{BB962C8B-B14F-4D97-AF65-F5344CB8AC3E}">
        <p14:creationId xmlns:p14="http://schemas.microsoft.com/office/powerpoint/2010/main" val="7264638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140DBEE-BF87-0B12-C9C7-962035CA31AE}"/>
              </a:ext>
            </a:extLst>
          </p:cNvPr>
          <p:cNvSpPr>
            <a:spLocks noGrp="1"/>
          </p:cNvSpPr>
          <p:nvPr>
            <p:ph idx="1"/>
          </p:nvPr>
        </p:nvSpPr>
        <p:spPr>
          <a:xfrm>
            <a:off x="524656" y="1334125"/>
            <a:ext cx="10829144" cy="4842838"/>
          </a:xfrm>
        </p:spPr>
        <p:txBody>
          <a:bodyPr>
            <a:normAutofit/>
          </a:bodyPr>
          <a:lstStyle/>
          <a:p>
            <a:pPr marL="0" indent="0">
              <a:buNone/>
            </a:pPr>
            <a:r>
              <a:rPr lang="en-GB" sz="2400" dirty="0">
                <a:effectLst/>
                <a:latin typeface="Palatino Linotype" panose="02040502050505030304" pitchFamily="18" charset="0"/>
              </a:rPr>
              <a:t>In response to microorganisms, proapoptotic proteins are counteracted by antiapoptotic induced by co-stimulatory and growth factors. 
Antigen recognition induces the production of proapoptotic proteins – the mitochondrial pathway of caspase activation. No stimulation – no anti-apoptotic proteins 
Repeated stimulation of T lymphocytes causes the simultaneous expression of death receptors and their ligands (the pathway of death receptors). </a:t>
            </a:r>
            <a:r>
              <a:rPr lang="en-GB" sz="2400" dirty="0" err="1">
                <a:effectLst/>
                <a:latin typeface="Palatino Linotype" panose="02040502050505030304" pitchFamily="18" charset="0"/>
              </a:rPr>
              <a:t>Fas</a:t>
            </a:r>
            <a:r>
              <a:rPr lang="en-GB" sz="2400" dirty="0">
                <a:effectLst/>
                <a:latin typeface="Palatino Linotype" panose="02040502050505030304" pitchFamily="18" charset="0"/>
              </a:rPr>
              <a:t> (CD95) - </a:t>
            </a:r>
            <a:r>
              <a:rPr lang="en-GB" sz="2400" dirty="0" err="1">
                <a:effectLst/>
                <a:latin typeface="Palatino Linotype" panose="02040502050505030304" pitchFamily="18" charset="0"/>
              </a:rPr>
              <a:t>FasL</a:t>
            </a:r>
            <a:r>
              <a:rPr lang="en-GB" sz="2400" dirty="0">
                <a:effectLst/>
                <a:latin typeface="Palatino Linotype" panose="02040502050505030304" pitchFamily="18" charset="0"/>
              </a:rPr>
              <a:t> 
FAS gene mutation – 
Autoimmune lymphoproliferative syndrome (ALPS) 
Autoreactive B lymphocytes are primarily accumulated 
</a:t>
            </a:r>
            <a:endParaRPr lang="x-none" dirty="0"/>
          </a:p>
        </p:txBody>
      </p:sp>
      <p:sp>
        <p:nvSpPr>
          <p:cNvPr id="4" name="Title 1">
            <a:extLst>
              <a:ext uri="{FF2B5EF4-FFF2-40B4-BE49-F238E27FC236}">
                <a16:creationId xmlns:a16="http://schemas.microsoft.com/office/drawing/2014/main" id="{FB67B78D-9648-BF05-6A83-B9DD802842C4}"/>
              </a:ext>
            </a:extLst>
          </p:cNvPr>
          <p:cNvSpPr>
            <a:spLocks noGrp="1"/>
          </p:cNvSpPr>
          <p:nvPr>
            <p:ph type="title"/>
          </p:nvPr>
        </p:nvSpPr>
        <p:spPr/>
        <p:txBody>
          <a:bodyPr>
            <a:normAutofit fontScale="90000"/>
          </a:bodyPr>
          <a:lstStyle/>
          <a:p>
            <a:pPr algn="ctr"/>
            <a:r>
              <a:rPr lang="en-GB" sz="4900" b="1" dirty="0">
                <a:solidFill>
                  <a:srgbClr val="C00000"/>
                </a:solidFill>
                <a:latin typeface="PalatinoLinotype"/>
              </a:rPr>
              <a:t>DELETION </a:t>
            </a:r>
            <a:r>
              <a:rPr lang="en-GB" b="1" dirty="0">
                <a:solidFill>
                  <a:srgbClr val="0000CC"/>
                </a:solidFill>
                <a:latin typeface="PalatinoLinotype"/>
              </a:rPr>
              <a:t>
</a:t>
            </a:r>
            <a:r>
              <a:rPr lang="x-none" dirty="0">
                <a:effectLst/>
              </a:rPr>
              <a:t/>
            </a:r>
            <a:br>
              <a:rPr lang="x-none" dirty="0">
                <a:effectLst/>
              </a:rPr>
            </a:br>
            <a:endParaRPr lang="x-none" dirty="0"/>
          </a:p>
        </p:txBody>
      </p:sp>
    </p:spTree>
    <p:extLst>
      <p:ext uri="{BB962C8B-B14F-4D97-AF65-F5344CB8AC3E}">
        <p14:creationId xmlns:p14="http://schemas.microsoft.com/office/powerpoint/2010/main" val="42499202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8FCAAF2-0997-DAC5-6FAB-EA35C8A353DF}"/>
              </a:ext>
            </a:extLst>
          </p:cNvPr>
          <p:cNvSpPr>
            <a:spLocks noGrp="1"/>
          </p:cNvSpPr>
          <p:nvPr>
            <p:ph idx="1"/>
          </p:nvPr>
        </p:nvSpPr>
        <p:spPr>
          <a:xfrm>
            <a:off x="838200" y="2473827"/>
            <a:ext cx="10515600" cy="4351338"/>
          </a:xfrm>
        </p:spPr>
        <p:txBody>
          <a:bodyPr>
            <a:normAutofit/>
          </a:bodyPr>
          <a:lstStyle/>
          <a:p>
            <a:pPr marL="0" indent="0">
              <a:buNone/>
            </a:pPr>
            <a:r>
              <a:rPr lang="en-US" sz="3200" b="1" dirty="0">
                <a:solidFill>
                  <a:srgbClr val="BF0000"/>
                </a:solidFill>
                <a:latin typeface="Palatino Linotype" panose="02040502050505030304" pitchFamily="18" charset="0"/>
              </a:rPr>
              <a:t>
At the core of the immune system is the elimination of potentially autoreactive lymphocytes and the attempt to maintain a state of nonreactivity towards one's own
</a:t>
            </a:r>
            <a:endParaRPr lang="x-none" dirty="0"/>
          </a:p>
        </p:txBody>
      </p:sp>
      <p:sp>
        <p:nvSpPr>
          <p:cNvPr id="4" name="Title 1">
            <a:extLst>
              <a:ext uri="{FF2B5EF4-FFF2-40B4-BE49-F238E27FC236}">
                <a16:creationId xmlns:a16="http://schemas.microsoft.com/office/drawing/2014/main" id="{DF72F30A-9AF9-BDF5-CB9F-1D2D98EFC6F0}"/>
              </a:ext>
            </a:extLst>
          </p:cNvPr>
          <p:cNvSpPr>
            <a:spLocks noGrp="1"/>
          </p:cNvSpPr>
          <p:nvPr>
            <p:ph type="title"/>
          </p:nvPr>
        </p:nvSpPr>
        <p:spPr>
          <a:xfrm>
            <a:off x="838200" y="368802"/>
            <a:ext cx="10515600" cy="1325563"/>
          </a:xfrm>
        </p:spPr>
        <p:txBody>
          <a:bodyPr>
            <a:noAutofit/>
          </a:bodyPr>
          <a:lstStyle/>
          <a:p>
            <a:pPr algn="ctr"/>
            <a:r>
              <a:rPr lang="en-GB" b="1" dirty="0">
                <a:effectLst/>
                <a:latin typeface="PalatinoLinotype"/>
              </a:rPr>
              <a:t>IMMUNE TOLERANCE AND AUTOIMMUNITY </a:t>
            </a:r>
            <a:r>
              <a:rPr lang="x-none" dirty="0">
                <a:effectLst/>
              </a:rPr>
              <a:t/>
            </a:r>
            <a:br>
              <a:rPr lang="x-none" dirty="0">
                <a:effectLst/>
              </a:rPr>
            </a:br>
            <a:endParaRPr lang="x-none" dirty="0"/>
          </a:p>
        </p:txBody>
      </p:sp>
    </p:spTree>
    <p:extLst>
      <p:ext uri="{BB962C8B-B14F-4D97-AF65-F5344CB8AC3E}">
        <p14:creationId xmlns:p14="http://schemas.microsoft.com/office/powerpoint/2010/main" val="30920035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C99F3D78-5549-C9B0-2D52-458B3755608B}"/>
              </a:ext>
            </a:extLst>
          </p:cNvPr>
          <p:cNvPicPr>
            <a:picLocks noGrp="1" noChangeAspect="1"/>
          </p:cNvPicPr>
          <p:nvPr>
            <p:ph idx="1"/>
          </p:nvPr>
        </p:nvPicPr>
        <p:blipFill>
          <a:blip r:embed="rId2"/>
          <a:stretch>
            <a:fillRect/>
          </a:stretch>
        </p:blipFill>
        <p:spPr>
          <a:xfrm>
            <a:off x="1650792" y="214332"/>
            <a:ext cx="8890416" cy="6429336"/>
          </a:xfrm>
        </p:spPr>
      </p:pic>
    </p:spTree>
    <p:extLst>
      <p:ext uri="{BB962C8B-B14F-4D97-AF65-F5344CB8AC3E}">
        <p14:creationId xmlns:p14="http://schemas.microsoft.com/office/powerpoint/2010/main" val="204075023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A3C687-D723-25AC-7910-D9D884B890B8}"/>
              </a:ext>
            </a:extLst>
          </p:cNvPr>
          <p:cNvSpPr>
            <a:spLocks noGrp="1"/>
          </p:cNvSpPr>
          <p:nvPr>
            <p:ph type="title"/>
          </p:nvPr>
        </p:nvSpPr>
        <p:spPr/>
        <p:txBody>
          <a:bodyPr/>
          <a:lstStyle/>
          <a:p>
            <a:pPr algn="ctr"/>
            <a:r>
              <a:rPr lang="en-GB" dirty="0">
                <a:latin typeface="Palatino Linotype" panose="02040502050505030304" pitchFamily="18" charset="0"/>
              </a:rPr>
              <a:t>T</a:t>
            </a:r>
            <a:r>
              <a:rPr lang="x-none" dirty="0">
                <a:latin typeface="Palatino Linotype" panose="02040502050505030304" pitchFamily="18" charset="0"/>
              </a:rPr>
              <a:t>olerance </a:t>
            </a:r>
            <a:r>
              <a:rPr lang="x-none">
                <a:latin typeface="Palatino Linotype" panose="02040502050505030304" pitchFamily="18" charset="0"/>
              </a:rPr>
              <a:t>of B</a:t>
            </a:r>
            <a:r>
              <a:rPr lang="sr-Latn-RS" dirty="0">
                <a:latin typeface="Palatino Linotype" panose="02040502050505030304" pitchFamily="18" charset="0"/>
              </a:rPr>
              <a:t> </a:t>
            </a:r>
            <a:r>
              <a:rPr lang="sr-Latn-RS" dirty="0" err="1">
                <a:latin typeface="Palatino Linotype" panose="02040502050505030304" pitchFamily="18" charset="0"/>
              </a:rPr>
              <a:t>Lymphocytes</a:t>
            </a:r>
            <a:endParaRPr lang="x-none" dirty="0">
              <a:latin typeface="Palatino Linotype" panose="02040502050505030304" pitchFamily="18" charset="0"/>
            </a:endParaRPr>
          </a:p>
        </p:txBody>
      </p:sp>
      <p:sp>
        <p:nvSpPr>
          <p:cNvPr id="3" name="Content Placeholder 2">
            <a:extLst>
              <a:ext uri="{FF2B5EF4-FFF2-40B4-BE49-F238E27FC236}">
                <a16:creationId xmlns:a16="http://schemas.microsoft.com/office/drawing/2014/main" id="{FF5101D4-3513-BBC8-8B15-4044A76BE01C}"/>
              </a:ext>
            </a:extLst>
          </p:cNvPr>
          <p:cNvSpPr>
            <a:spLocks noGrp="1"/>
          </p:cNvSpPr>
          <p:nvPr>
            <p:ph idx="1"/>
          </p:nvPr>
        </p:nvSpPr>
        <p:spPr/>
        <p:txBody>
          <a:bodyPr/>
          <a:lstStyle/>
          <a:p>
            <a:pPr marL="0" indent="0">
              <a:buNone/>
            </a:pPr>
            <a:r>
              <a:rPr lang="x-none" sz="1800" b="1" dirty="0">
                <a:solidFill>
                  <a:srgbClr val="0000CC"/>
                </a:solidFill>
                <a:effectLst/>
                <a:latin typeface="PalatinoLinotype"/>
              </a:rPr>
              <a:t> </a:t>
            </a:r>
            <a:r>
              <a:rPr lang="en-GB" dirty="0">
                <a:effectLst/>
              </a:rPr>
              <a:t>
</a:t>
            </a:r>
            <a:r>
              <a:rPr lang="en-GB" sz="3200" dirty="0">
                <a:effectLst/>
                <a:latin typeface="Palatino Linotype" panose="02040502050505030304" pitchFamily="18" charset="0"/>
              </a:rPr>
              <a:t>Own polysaccharides, lipids and nucleic acids are T-independent antigens 
Most of these antigens induce B lymphocyte tolerance 
However, the tolerance of B lymphocytes to protein antigens is also important </a:t>
            </a:r>
            <a:r>
              <a:rPr lang="en-GB" dirty="0">
                <a:effectLst/>
              </a:rPr>
              <a:t>
</a:t>
            </a:r>
            <a:endParaRPr lang="x-none" dirty="0"/>
          </a:p>
        </p:txBody>
      </p:sp>
    </p:spTree>
    <p:extLst>
      <p:ext uri="{BB962C8B-B14F-4D97-AF65-F5344CB8AC3E}">
        <p14:creationId xmlns:p14="http://schemas.microsoft.com/office/powerpoint/2010/main" val="72986233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33633-D077-554D-3987-6FDA7F068722}"/>
              </a:ext>
            </a:extLst>
          </p:cNvPr>
          <p:cNvSpPr>
            <a:spLocks noGrp="1"/>
          </p:cNvSpPr>
          <p:nvPr>
            <p:ph type="title"/>
          </p:nvPr>
        </p:nvSpPr>
        <p:spPr/>
        <p:txBody>
          <a:bodyPr/>
          <a:lstStyle/>
          <a:p>
            <a:pPr algn="ctr"/>
            <a:r>
              <a:rPr lang="en-GB" b="1" dirty="0">
                <a:solidFill>
                  <a:srgbClr val="0000CC"/>
                </a:solidFill>
                <a:effectLst/>
                <a:latin typeface="PalatinoLinotype"/>
              </a:rPr>
              <a:t>Central tolerance of B Lymphocytes </a:t>
            </a:r>
            <a:r>
              <a:rPr lang="x-none" dirty="0">
                <a:effectLst/>
              </a:rPr>
              <a:t/>
            </a:r>
            <a:br>
              <a:rPr lang="x-none" dirty="0">
                <a:effectLst/>
              </a:rPr>
            </a:br>
            <a:endParaRPr lang="x-none" dirty="0"/>
          </a:p>
        </p:txBody>
      </p:sp>
      <p:sp>
        <p:nvSpPr>
          <p:cNvPr id="3" name="Content Placeholder 2">
            <a:extLst>
              <a:ext uri="{FF2B5EF4-FFF2-40B4-BE49-F238E27FC236}">
                <a16:creationId xmlns:a16="http://schemas.microsoft.com/office/drawing/2014/main" id="{33478E97-B630-8A93-B255-6262C3A789EC}"/>
              </a:ext>
            </a:extLst>
          </p:cNvPr>
          <p:cNvSpPr>
            <a:spLocks noGrp="1"/>
          </p:cNvSpPr>
          <p:nvPr>
            <p:ph idx="1"/>
          </p:nvPr>
        </p:nvSpPr>
        <p:spPr/>
        <p:txBody>
          <a:bodyPr/>
          <a:lstStyle/>
          <a:p>
            <a:pPr marL="0" indent="0">
              <a:buNone/>
            </a:pPr>
            <a:r>
              <a:rPr lang="en-GB" dirty="0">
                <a:effectLst/>
                <a:latin typeface="PalatinoLinotype"/>
              </a:rPr>
              <a:t>Immature B lymphocytes, which express a receptor of high affinity to their own antigens, are subject to: 
Repeated -VDJ combinatorics for light chains </a:t>
            </a:r>
            <a:r>
              <a:rPr lang="x-none" dirty="0">
                <a:effectLst/>
                <a:latin typeface="PalatinoLinotype"/>
              </a:rPr>
              <a:t>– </a:t>
            </a:r>
            <a:r>
              <a:rPr lang="en-GB" b="1" i="1" dirty="0">
                <a:solidFill>
                  <a:srgbClr val="BF0000"/>
                </a:solidFill>
                <a:effectLst/>
                <a:latin typeface="PalatinoLinotype"/>
              </a:rPr>
              <a:t>receptor editing </a:t>
            </a:r>
            <a:r>
              <a:rPr lang="en-GB" dirty="0">
                <a:effectLst/>
                <a:latin typeface="PalatinoLinotype"/>
              </a:rPr>
              <a:t>(rearrangement of receptors) </a:t>
            </a:r>
          </a:p>
          <a:p>
            <a:pPr marL="0" indent="0">
              <a:buNone/>
            </a:pPr>
            <a:r>
              <a:rPr lang="en-GB" dirty="0">
                <a:effectLst/>
                <a:latin typeface="PalatinoLinotype"/>
              </a:rPr>
              <a:t>
</a:t>
            </a:r>
            <a:r>
              <a:rPr lang="en-GB" b="1" dirty="0">
                <a:solidFill>
                  <a:srgbClr val="BF0000"/>
                </a:solidFill>
                <a:latin typeface="PalatinoLinotype"/>
              </a:rPr>
              <a:t>A</a:t>
            </a:r>
            <a:r>
              <a:rPr lang="en-GB" b="1" dirty="0">
                <a:solidFill>
                  <a:srgbClr val="BF0000"/>
                </a:solidFill>
                <a:effectLst/>
                <a:latin typeface="PalatinoLinotype"/>
              </a:rPr>
              <a:t>poptosis (negative selection) </a:t>
            </a:r>
          </a:p>
          <a:p>
            <a:pPr marL="0" indent="0">
              <a:buNone/>
            </a:pPr>
            <a:r>
              <a:rPr lang="en-GB" b="1" dirty="0">
                <a:solidFill>
                  <a:srgbClr val="BF0000"/>
                </a:solidFill>
                <a:effectLst/>
                <a:latin typeface="PalatinoLinotype"/>
              </a:rPr>
              <a:t>
Anergy </a:t>
            </a:r>
            <a:r>
              <a:rPr lang="en-GB" sz="1800" b="1" dirty="0">
                <a:solidFill>
                  <a:srgbClr val="BF0000"/>
                </a:solidFill>
                <a:effectLst/>
                <a:latin typeface="PalatinoLinotype"/>
              </a:rPr>
              <a:t>
</a:t>
            </a:r>
            <a:endParaRPr lang="x-none" dirty="0"/>
          </a:p>
        </p:txBody>
      </p:sp>
    </p:spTree>
    <p:extLst>
      <p:ext uri="{BB962C8B-B14F-4D97-AF65-F5344CB8AC3E}">
        <p14:creationId xmlns:p14="http://schemas.microsoft.com/office/powerpoint/2010/main" val="164483823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F3B830-B9FB-6D86-3748-FFBBE72366BA}"/>
              </a:ext>
            </a:extLst>
          </p:cNvPr>
          <p:cNvSpPr>
            <a:spLocks noGrp="1"/>
          </p:cNvSpPr>
          <p:nvPr>
            <p:ph type="title"/>
          </p:nvPr>
        </p:nvSpPr>
        <p:spPr/>
        <p:txBody>
          <a:bodyPr/>
          <a:lstStyle/>
          <a:p>
            <a:endParaRPr lang="x-none"/>
          </a:p>
        </p:txBody>
      </p:sp>
      <p:pic>
        <p:nvPicPr>
          <p:cNvPr id="5" name="Content Placeholder 4">
            <a:extLst>
              <a:ext uri="{FF2B5EF4-FFF2-40B4-BE49-F238E27FC236}">
                <a16:creationId xmlns:a16="http://schemas.microsoft.com/office/drawing/2014/main" id="{776C1E10-8B45-14BF-6410-8B225E4A1142}"/>
              </a:ext>
            </a:extLst>
          </p:cNvPr>
          <p:cNvPicPr>
            <a:picLocks noGrp="1" noChangeAspect="1"/>
          </p:cNvPicPr>
          <p:nvPr>
            <p:ph idx="1"/>
          </p:nvPr>
        </p:nvPicPr>
        <p:blipFill>
          <a:blip r:embed="rId2"/>
          <a:stretch>
            <a:fillRect/>
          </a:stretch>
        </p:blipFill>
        <p:spPr>
          <a:xfrm>
            <a:off x="1913744" y="365125"/>
            <a:ext cx="8364511" cy="6170838"/>
          </a:xfrm>
        </p:spPr>
      </p:pic>
    </p:spTree>
    <p:extLst>
      <p:ext uri="{BB962C8B-B14F-4D97-AF65-F5344CB8AC3E}">
        <p14:creationId xmlns:p14="http://schemas.microsoft.com/office/powerpoint/2010/main" val="338074596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3AA1FA-14C3-4EBB-DA84-62AFC6A98F5D}"/>
              </a:ext>
            </a:extLst>
          </p:cNvPr>
          <p:cNvSpPr>
            <a:spLocks noGrp="1"/>
          </p:cNvSpPr>
          <p:nvPr>
            <p:ph type="title"/>
          </p:nvPr>
        </p:nvSpPr>
        <p:spPr/>
        <p:txBody>
          <a:bodyPr>
            <a:normAutofit fontScale="90000"/>
          </a:bodyPr>
          <a:lstStyle/>
          <a:p>
            <a:r>
              <a:rPr lang="x-none" b="1" dirty="0">
                <a:solidFill>
                  <a:schemeClr val="accent1">
                    <a:lumMod val="75000"/>
                  </a:schemeClr>
                </a:solidFill>
                <a:latin typeface="Palatino Linotype" panose="02040502050505030304" pitchFamily="18" charset="0"/>
              </a:rPr>
              <a:t>Peripheral</a:t>
            </a:r>
            <a:r>
              <a:rPr lang="x-none" dirty="0"/>
              <a:t> </a:t>
            </a:r>
            <a:r>
              <a:rPr lang="en-GB" sz="4400" b="1" dirty="0">
                <a:solidFill>
                  <a:schemeClr val="accent1">
                    <a:lumMod val="75000"/>
                  </a:schemeClr>
                </a:solidFill>
                <a:effectLst/>
                <a:latin typeface="PalatinoLinotype"/>
              </a:rPr>
              <a:t>Tolerance of B Lymphocytes </a:t>
            </a:r>
            <a:r>
              <a:rPr lang="en-GB" sz="4400" b="1" dirty="0">
                <a:solidFill>
                  <a:srgbClr val="0000CC"/>
                </a:solidFill>
                <a:effectLst/>
                <a:latin typeface="PalatinoLinotype"/>
              </a:rPr>
              <a:t>
</a:t>
            </a:r>
            <a:endParaRPr lang="x-none" dirty="0"/>
          </a:p>
        </p:txBody>
      </p:sp>
      <p:sp>
        <p:nvSpPr>
          <p:cNvPr id="3" name="Content Placeholder 2">
            <a:extLst>
              <a:ext uri="{FF2B5EF4-FFF2-40B4-BE49-F238E27FC236}">
                <a16:creationId xmlns:a16="http://schemas.microsoft.com/office/drawing/2014/main" id="{BDC3E382-4E50-A994-C709-A9DAF8F401B4}"/>
              </a:ext>
            </a:extLst>
          </p:cNvPr>
          <p:cNvSpPr>
            <a:spLocks noGrp="1"/>
          </p:cNvSpPr>
          <p:nvPr>
            <p:ph idx="1"/>
          </p:nvPr>
        </p:nvSpPr>
        <p:spPr>
          <a:xfrm>
            <a:off x="838200" y="1424066"/>
            <a:ext cx="10515600" cy="5068809"/>
          </a:xfrm>
        </p:spPr>
        <p:txBody>
          <a:bodyPr>
            <a:normAutofit/>
          </a:bodyPr>
          <a:lstStyle/>
          <a:p>
            <a:pPr marL="0" indent="0">
              <a:buNone/>
            </a:pPr>
            <a:r>
              <a:rPr lang="en-GB" dirty="0">
                <a:effectLst/>
                <a:latin typeface="PalatinoLinotype"/>
              </a:rPr>
              <a:t>When mature B lymphocytes come into contact with a high concentration of their own antigens in the peripheral lymphatic organs – develops: 
</a:t>
            </a:r>
            <a:r>
              <a:rPr lang="en-GB" dirty="0">
                <a:solidFill>
                  <a:srgbClr val="C00000"/>
                </a:solidFill>
                <a:effectLst/>
                <a:latin typeface="PalatinoLinotype"/>
              </a:rPr>
              <a:t>Anergy 
Deletion 
The regulation with inhibitors receptors </a:t>
            </a:r>
            <a:r>
              <a:rPr lang="en-GB" dirty="0">
                <a:effectLst/>
                <a:latin typeface="PalatinoLinotype"/>
              </a:rPr>
              <a:t>
Diseases associated with the production of autoantibodies such as: 
Systemic lupus erythematosus (SLE) is formed by disruption of tolerance at the level of both B and CD4 + T lymphocytes </a:t>
            </a:r>
            <a:r>
              <a:rPr lang="en-GB" sz="2400" dirty="0">
                <a:effectLst/>
                <a:latin typeface="PalatinoLinotype"/>
              </a:rPr>
              <a:t>
</a:t>
            </a:r>
            <a:endParaRPr lang="x-none" sz="2400" dirty="0"/>
          </a:p>
        </p:txBody>
      </p:sp>
    </p:spTree>
    <p:extLst>
      <p:ext uri="{BB962C8B-B14F-4D97-AF65-F5344CB8AC3E}">
        <p14:creationId xmlns:p14="http://schemas.microsoft.com/office/powerpoint/2010/main" val="180714772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45D32721-BB57-1825-7B42-623850E86833}"/>
              </a:ext>
            </a:extLst>
          </p:cNvPr>
          <p:cNvPicPr>
            <a:picLocks noGrp="1" noChangeAspect="1"/>
          </p:cNvPicPr>
          <p:nvPr>
            <p:ph idx="1"/>
          </p:nvPr>
        </p:nvPicPr>
        <p:blipFill>
          <a:blip r:embed="rId2"/>
          <a:stretch>
            <a:fillRect/>
          </a:stretch>
        </p:blipFill>
        <p:spPr>
          <a:xfrm>
            <a:off x="2266013" y="279899"/>
            <a:ext cx="7659974" cy="6298202"/>
          </a:xfrm>
        </p:spPr>
      </p:pic>
    </p:spTree>
    <p:extLst>
      <p:ext uri="{BB962C8B-B14F-4D97-AF65-F5344CB8AC3E}">
        <p14:creationId xmlns:p14="http://schemas.microsoft.com/office/powerpoint/2010/main" val="214880289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F80CEB-0937-D68B-3FD0-C4C49FAE2378}"/>
              </a:ext>
            </a:extLst>
          </p:cNvPr>
          <p:cNvSpPr>
            <a:spLocks noGrp="1"/>
          </p:cNvSpPr>
          <p:nvPr>
            <p:ph type="title"/>
          </p:nvPr>
        </p:nvSpPr>
        <p:spPr/>
        <p:txBody>
          <a:bodyPr>
            <a:normAutofit fontScale="90000"/>
          </a:bodyPr>
          <a:lstStyle/>
          <a:p>
            <a:pPr algn="ctr"/>
            <a:r>
              <a:rPr lang="en-GB" b="1" dirty="0">
                <a:solidFill>
                  <a:srgbClr val="0000CC"/>
                </a:solidFill>
                <a:latin typeface="PalatinoLinotype"/>
              </a:rPr>
              <a:t>Autoimmunity : Principles and Pathogenesis </a:t>
            </a:r>
            <a:r>
              <a:rPr lang="x-none" dirty="0">
                <a:effectLst/>
              </a:rPr>
              <a:t/>
            </a:r>
            <a:br>
              <a:rPr lang="x-none" dirty="0">
                <a:effectLst/>
              </a:rPr>
            </a:br>
            <a:endParaRPr lang="x-none" dirty="0"/>
          </a:p>
        </p:txBody>
      </p:sp>
      <p:sp>
        <p:nvSpPr>
          <p:cNvPr id="3" name="Content Placeholder 2">
            <a:extLst>
              <a:ext uri="{FF2B5EF4-FFF2-40B4-BE49-F238E27FC236}">
                <a16:creationId xmlns:a16="http://schemas.microsoft.com/office/drawing/2014/main" id="{CE7F476E-0611-2C28-0773-9F75B732A948}"/>
              </a:ext>
            </a:extLst>
          </p:cNvPr>
          <p:cNvSpPr>
            <a:spLocks noGrp="1"/>
          </p:cNvSpPr>
          <p:nvPr>
            <p:ph idx="1"/>
          </p:nvPr>
        </p:nvSpPr>
        <p:spPr>
          <a:xfrm>
            <a:off x="838200" y="1825625"/>
            <a:ext cx="10515600" cy="4667250"/>
          </a:xfrm>
        </p:spPr>
        <p:txBody>
          <a:bodyPr>
            <a:normAutofit/>
          </a:bodyPr>
          <a:lstStyle/>
          <a:p>
            <a:pPr marL="0" indent="0">
              <a:buNone/>
            </a:pPr>
            <a:r>
              <a:rPr lang="en-GB" sz="2400" dirty="0">
                <a:effectLst/>
                <a:latin typeface="PalatinoLinotype"/>
              </a:rPr>
              <a:t>Autoimmunity is caused by the interruption (failure) of tolerance to own:</a:t>
            </a:r>
          </a:p>
          <a:p>
            <a:pPr marL="0" indent="0">
              <a:buNone/>
            </a:pPr>
            <a:r>
              <a:rPr lang="en-GB" sz="2400" dirty="0">
                <a:effectLst/>
                <a:latin typeface="PalatinoLinotype"/>
              </a:rPr>
              <a:t> 
Autoimmunity implies an immune response to own (</a:t>
            </a:r>
            <a:r>
              <a:rPr lang="en-GB" sz="2400" dirty="0" err="1">
                <a:effectLst/>
                <a:latin typeface="PalatinoLinotype"/>
              </a:rPr>
              <a:t>autologue</a:t>
            </a:r>
            <a:r>
              <a:rPr lang="en-GB" sz="2400" dirty="0">
                <a:effectLst/>
                <a:latin typeface="PalatinoLinotype"/>
              </a:rPr>
              <a:t>) antigens 
</a:t>
            </a:r>
          </a:p>
          <a:p>
            <a:pPr marL="0" indent="0">
              <a:buNone/>
            </a:pPr>
            <a:endParaRPr lang="en-GB" sz="2400" dirty="0">
              <a:effectLst/>
              <a:latin typeface="PalatinoLinotype"/>
            </a:endParaRPr>
          </a:p>
          <a:p>
            <a:pPr marL="0" indent="0">
              <a:buNone/>
            </a:pPr>
            <a:r>
              <a:rPr lang="en-GB" sz="2400" dirty="0">
                <a:effectLst/>
                <a:latin typeface="PalatinoLinotype"/>
              </a:rPr>
              <a:t>Horror </a:t>
            </a:r>
            <a:r>
              <a:rPr lang="en-GB" sz="2400" dirty="0" err="1">
                <a:effectLst/>
                <a:latin typeface="PalatinoLinotype"/>
              </a:rPr>
              <a:t>autotoxicus</a:t>
            </a:r>
            <a:r>
              <a:rPr lang="en-GB" sz="2400" dirty="0">
                <a:effectLst/>
                <a:latin typeface="PalatinoLinotype"/>
              </a:rPr>
              <a:t> = Horror of self-destruction</a:t>
            </a:r>
          </a:p>
          <a:p>
            <a:pPr marL="0" indent="0">
              <a:buNone/>
            </a:pPr>
            <a:endParaRPr lang="en-GB" sz="2400" dirty="0">
              <a:latin typeface="PalatinoLinotype"/>
            </a:endParaRPr>
          </a:p>
          <a:p>
            <a:pPr marL="0" indent="0">
              <a:buNone/>
            </a:pPr>
            <a:endParaRPr lang="en-GB" sz="2400" dirty="0">
              <a:effectLst/>
              <a:latin typeface="PalatinoLinotype"/>
            </a:endParaRPr>
          </a:p>
          <a:p>
            <a:pPr marL="0" indent="0">
              <a:buNone/>
            </a:pPr>
            <a:r>
              <a:rPr lang="en-GB" sz="2400" dirty="0">
                <a:effectLst/>
                <a:latin typeface="PalatinoLinotype"/>
              </a:rPr>
              <a:t> 5-10% of all people suffer from autoimmune diseases 
</a:t>
            </a:r>
            <a:endParaRPr lang="x-none" dirty="0"/>
          </a:p>
        </p:txBody>
      </p:sp>
    </p:spTree>
    <p:extLst>
      <p:ext uri="{BB962C8B-B14F-4D97-AF65-F5344CB8AC3E}">
        <p14:creationId xmlns:p14="http://schemas.microsoft.com/office/powerpoint/2010/main" val="263932122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99153-A74C-CC21-2277-DA36C382FE72}"/>
              </a:ext>
            </a:extLst>
          </p:cNvPr>
          <p:cNvSpPr>
            <a:spLocks noGrp="1"/>
          </p:cNvSpPr>
          <p:nvPr>
            <p:ph type="title"/>
          </p:nvPr>
        </p:nvSpPr>
        <p:spPr/>
        <p:txBody>
          <a:bodyPr/>
          <a:lstStyle/>
          <a:p>
            <a:pPr algn="ctr"/>
            <a:r>
              <a:rPr lang="x-none" dirty="0">
                <a:latin typeface="Palatino Linotype" panose="02040502050505030304" pitchFamily="18" charset="0"/>
              </a:rPr>
              <a:t>Autoimmune diseases </a:t>
            </a:r>
          </a:p>
        </p:txBody>
      </p:sp>
      <p:sp>
        <p:nvSpPr>
          <p:cNvPr id="3" name="Content Placeholder 2">
            <a:extLst>
              <a:ext uri="{FF2B5EF4-FFF2-40B4-BE49-F238E27FC236}">
                <a16:creationId xmlns:a16="http://schemas.microsoft.com/office/drawing/2014/main" id="{902CF7B0-29F5-3F86-D47B-C0C2F7AE201C}"/>
              </a:ext>
            </a:extLst>
          </p:cNvPr>
          <p:cNvSpPr>
            <a:spLocks noGrp="1"/>
          </p:cNvSpPr>
          <p:nvPr>
            <p:ph idx="1"/>
          </p:nvPr>
        </p:nvSpPr>
        <p:spPr/>
        <p:txBody>
          <a:bodyPr/>
          <a:lstStyle/>
          <a:p>
            <a:r>
              <a:rPr lang="en-GB" sz="3200" dirty="0">
                <a:effectLst/>
                <a:latin typeface="PalatinoLinotype"/>
              </a:rPr>
              <a:t>The </a:t>
            </a:r>
            <a:r>
              <a:rPr lang="en-GB" sz="3200" dirty="0" err="1">
                <a:effectLst/>
                <a:latin typeface="PalatinoLinotype"/>
              </a:rPr>
              <a:t>ethiology</a:t>
            </a:r>
            <a:r>
              <a:rPr lang="en-GB" sz="3200" dirty="0">
                <a:effectLst/>
                <a:latin typeface="PalatinoLinotype"/>
              </a:rPr>
              <a:t> (cause) of any autoimmune disease is not yet known. 
These diseases are heterogeneous and multifactorial 
Autoantigens are often unknown. 
The disease often manifests much later than the immune reaction begins. </a:t>
            </a:r>
            <a:endParaRPr lang="x-none" dirty="0"/>
          </a:p>
        </p:txBody>
      </p:sp>
    </p:spTree>
    <p:extLst>
      <p:ext uri="{BB962C8B-B14F-4D97-AF65-F5344CB8AC3E}">
        <p14:creationId xmlns:p14="http://schemas.microsoft.com/office/powerpoint/2010/main" val="40800862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A093BD-29D7-1E06-79CC-643D8CFFF983}"/>
              </a:ext>
            </a:extLst>
          </p:cNvPr>
          <p:cNvSpPr>
            <a:spLocks noGrp="1"/>
          </p:cNvSpPr>
          <p:nvPr>
            <p:ph type="title"/>
          </p:nvPr>
        </p:nvSpPr>
        <p:spPr/>
        <p:txBody>
          <a:bodyPr>
            <a:normAutofit fontScale="90000"/>
          </a:bodyPr>
          <a:lstStyle/>
          <a:p>
            <a:pPr algn="ctr"/>
            <a:r>
              <a:rPr lang="x-none" dirty="0">
                <a:effectLst/>
              </a:rPr>
              <a:t/>
            </a:r>
            <a:br>
              <a:rPr lang="x-none" dirty="0">
                <a:effectLst/>
              </a:rPr>
            </a:br>
            <a:r>
              <a:rPr lang="en-GB" b="1" dirty="0">
                <a:solidFill>
                  <a:srgbClr val="C00000"/>
                </a:solidFill>
                <a:effectLst/>
                <a:latin typeface="Palatino Linotype" panose="02040502050505030304" pitchFamily="18" charset="0"/>
              </a:rPr>
              <a:t>Genetic factors in autoimmunity... </a:t>
            </a:r>
            <a:r>
              <a:rPr lang="en-GB" dirty="0">
                <a:effectLst/>
              </a:rPr>
              <a:t>
</a:t>
            </a:r>
            <a:endParaRPr lang="x-none" dirty="0"/>
          </a:p>
        </p:txBody>
      </p:sp>
      <p:sp>
        <p:nvSpPr>
          <p:cNvPr id="3" name="Content Placeholder 2">
            <a:extLst>
              <a:ext uri="{FF2B5EF4-FFF2-40B4-BE49-F238E27FC236}">
                <a16:creationId xmlns:a16="http://schemas.microsoft.com/office/drawing/2014/main" id="{C61AB008-59CC-A596-7B2B-201AAD6ADC95}"/>
              </a:ext>
            </a:extLst>
          </p:cNvPr>
          <p:cNvSpPr>
            <a:spLocks noGrp="1"/>
          </p:cNvSpPr>
          <p:nvPr>
            <p:ph idx="1"/>
          </p:nvPr>
        </p:nvSpPr>
        <p:spPr/>
        <p:txBody>
          <a:bodyPr>
            <a:normAutofit/>
          </a:bodyPr>
          <a:lstStyle/>
          <a:p>
            <a:r>
              <a:rPr lang="en-GB" dirty="0">
                <a:effectLst/>
                <a:latin typeface="PalatinoLinotype"/>
              </a:rPr>
              <a:t>Among the many genes that predispose to the emergence of autoimmune diseases, the most important are </a:t>
            </a:r>
            <a:r>
              <a:rPr lang="en-GB" dirty="0">
                <a:solidFill>
                  <a:srgbClr val="C00000"/>
                </a:solidFill>
                <a:effectLst/>
                <a:latin typeface="PalatinoLinotype"/>
              </a:rPr>
              <a:t>MHC</a:t>
            </a:r>
            <a:r>
              <a:rPr lang="en-GB" dirty="0">
                <a:effectLst/>
                <a:latin typeface="PalatinoLinotype"/>
              </a:rPr>
              <a:t> genes (</a:t>
            </a:r>
            <a:r>
              <a:rPr lang="en-GB" dirty="0">
                <a:solidFill>
                  <a:srgbClr val="C00000"/>
                </a:solidFill>
                <a:effectLst/>
                <a:latin typeface="PalatinoLinotype"/>
              </a:rPr>
              <a:t>HLA</a:t>
            </a:r>
            <a:r>
              <a:rPr lang="en-GB" dirty="0">
                <a:effectLst/>
                <a:latin typeface="PalatinoLinotype"/>
              </a:rPr>
              <a:t>)
Many autoimmune diseases are associated with certain MHC alleles 
The incidence of certain diseases is higher in the group of people who have inherited a particular allele (or alleles) than in the general population – </a:t>
            </a:r>
            <a:r>
              <a:rPr lang="en-GB" dirty="0">
                <a:solidFill>
                  <a:srgbClr val="C00000"/>
                </a:solidFill>
                <a:effectLst/>
                <a:latin typeface="PalatinoLinotype"/>
              </a:rPr>
              <a:t>relative risk</a:t>
            </a:r>
            <a:r>
              <a:rPr lang="en-GB" dirty="0">
                <a:effectLst/>
                <a:latin typeface="PalatinoLinotype"/>
              </a:rPr>
              <a:t>. This is a number that shows how many times a particular disease is more present in the group of carriers of a gene than in the general population. </a:t>
            </a:r>
            <a:endParaRPr lang="x-none" dirty="0"/>
          </a:p>
        </p:txBody>
      </p:sp>
    </p:spTree>
    <p:extLst>
      <p:ext uri="{BB962C8B-B14F-4D97-AF65-F5344CB8AC3E}">
        <p14:creationId xmlns:p14="http://schemas.microsoft.com/office/powerpoint/2010/main" val="326273497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A673E3-6636-861C-24F1-E8709A43540D}"/>
              </a:ext>
            </a:extLst>
          </p:cNvPr>
          <p:cNvSpPr>
            <a:spLocks noGrp="1"/>
          </p:cNvSpPr>
          <p:nvPr>
            <p:ph type="title"/>
          </p:nvPr>
        </p:nvSpPr>
        <p:spPr/>
        <p:txBody>
          <a:bodyPr/>
          <a:lstStyle/>
          <a:p>
            <a:pPr algn="ctr"/>
            <a:r>
              <a:rPr lang="x-none" dirty="0">
                <a:latin typeface="Palatino Linotype" panose="02040502050505030304" pitchFamily="18" charset="0"/>
              </a:rPr>
              <a:t>Autoimmunity </a:t>
            </a:r>
            <a:r>
              <a:rPr lang="x-none">
                <a:latin typeface="Palatino Linotype" panose="02040502050505030304" pitchFamily="18" charset="0"/>
              </a:rPr>
              <a:t>and </a:t>
            </a:r>
            <a:r>
              <a:rPr lang="en-US" dirty="0">
                <a:latin typeface="Palatino Linotype" panose="02040502050505030304" pitchFamily="18" charset="0"/>
              </a:rPr>
              <a:t>I</a:t>
            </a:r>
            <a:r>
              <a:rPr lang="x-none">
                <a:latin typeface="Palatino Linotype" panose="02040502050505030304" pitchFamily="18" charset="0"/>
              </a:rPr>
              <a:t>nfection</a:t>
            </a:r>
            <a:endParaRPr lang="x-none" dirty="0">
              <a:latin typeface="Palatino Linotype" panose="02040502050505030304" pitchFamily="18" charset="0"/>
            </a:endParaRPr>
          </a:p>
        </p:txBody>
      </p:sp>
      <p:sp>
        <p:nvSpPr>
          <p:cNvPr id="3" name="Content Placeholder 2">
            <a:extLst>
              <a:ext uri="{FF2B5EF4-FFF2-40B4-BE49-F238E27FC236}">
                <a16:creationId xmlns:a16="http://schemas.microsoft.com/office/drawing/2014/main" id="{01700F19-D1EA-D6B7-8C24-08B287AC3D92}"/>
              </a:ext>
            </a:extLst>
          </p:cNvPr>
          <p:cNvSpPr>
            <a:spLocks noGrp="1"/>
          </p:cNvSpPr>
          <p:nvPr>
            <p:ph idx="1"/>
          </p:nvPr>
        </p:nvSpPr>
        <p:spPr>
          <a:xfrm>
            <a:off x="404734" y="1825625"/>
            <a:ext cx="10949066" cy="4351338"/>
          </a:xfrm>
        </p:spPr>
        <p:txBody>
          <a:bodyPr>
            <a:normAutofit lnSpcReduction="10000"/>
          </a:bodyPr>
          <a:lstStyle/>
          <a:p>
            <a:pPr marL="0" indent="0">
              <a:buNone/>
            </a:pPr>
            <a:r>
              <a:rPr lang="en-GB" dirty="0">
                <a:effectLst/>
                <a:latin typeface="PalatinoLinotype"/>
              </a:rPr>
              <a:t>The infection can activate autoreactive clones in at least four ways: </a:t>
            </a:r>
          </a:p>
          <a:p>
            <a:pPr marL="0" indent="0">
              <a:buNone/>
            </a:pPr>
            <a:r>
              <a:rPr lang="en-GB" dirty="0">
                <a:effectLst/>
                <a:latin typeface="PalatinoLinotype"/>
              </a:rPr>
              <a:t>
by interrupting anergy on own because it induces the expression of the co-stimulatory "observation activation" </a:t>
            </a:r>
          </a:p>
          <a:p>
            <a:pPr marL="0" indent="0">
              <a:buNone/>
            </a:pPr>
            <a:r>
              <a:rPr lang="en-GB" dirty="0">
                <a:effectLst/>
                <a:latin typeface="PalatinoLinotype"/>
              </a:rPr>
              <a:t>
molecular mimicry </a:t>
            </a:r>
          </a:p>
          <a:p>
            <a:pPr marL="0" indent="0">
              <a:buNone/>
            </a:pPr>
            <a:r>
              <a:rPr lang="en-GB" dirty="0">
                <a:effectLst/>
                <a:latin typeface="PalatinoLinotype"/>
              </a:rPr>
              <a:t>
changing the chemical structure of their own 
</a:t>
            </a:r>
            <a:endParaRPr lang="x-none" dirty="0"/>
          </a:p>
        </p:txBody>
      </p:sp>
    </p:spTree>
    <p:extLst>
      <p:ext uri="{BB962C8B-B14F-4D97-AF65-F5344CB8AC3E}">
        <p14:creationId xmlns:p14="http://schemas.microsoft.com/office/powerpoint/2010/main" val="3613211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A0B84D-865A-27E5-99CD-A8419DB4CE20}"/>
              </a:ext>
            </a:extLst>
          </p:cNvPr>
          <p:cNvSpPr>
            <a:spLocks noGrp="1"/>
          </p:cNvSpPr>
          <p:nvPr>
            <p:ph type="title"/>
          </p:nvPr>
        </p:nvSpPr>
        <p:spPr/>
        <p:txBody>
          <a:bodyPr/>
          <a:lstStyle/>
          <a:p>
            <a:pPr algn="ctr"/>
            <a:r>
              <a:rPr lang="en-GB" b="1" dirty="0">
                <a:effectLst/>
                <a:latin typeface="PalatinoLinotype"/>
              </a:rPr>
              <a:t>IMMUNE TOLERANCE</a:t>
            </a:r>
            <a:endParaRPr lang="x-none"/>
          </a:p>
        </p:txBody>
      </p:sp>
      <p:sp>
        <p:nvSpPr>
          <p:cNvPr id="3" name="Content Placeholder 2">
            <a:extLst>
              <a:ext uri="{FF2B5EF4-FFF2-40B4-BE49-F238E27FC236}">
                <a16:creationId xmlns:a16="http://schemas.microsoft.com/office/drawing/2014/main" id="{C4BEC8B6-B2A2-F68C-E122-04412D6B0A33}"/>
              </a:ext>
            </a:extLst>
          </p:cNvPr>
          <p:cNvSpPr>
            <a:spLocks noGrp="1"/>
          </p:cNvSpPr>
          <p:nvPr>
            <p:ph idx="1"/>
          </p:nvPr>
        </p:nvSpPr>
        <p:spPr/>
        <p:txBody>
          <a:bodyPr/>
          <a:lstStyle/>
          <a:p>
            <a:pPr marL="0" indent="0">
              <a:buNone/>
            </a:pPr>
            <a:r>
              <a:rPr lang="en-GB" sz="3200" b="1" dirty="0">
                <a:solidFill>
                  <a:srgbClr val="C00000"/>
                </a:solidFill>
                <a:effectLst/>
                <a:latin typeface="PalatinoLinotype"/>
              </a:rPr>
              <a:t>Immune tolerance </a:t>
            </a:r>
            <a:r>
              <a:rPr lang="en-GB" sz="3200" b="1" dirty="0">
                <a:effectLst/>
                <a:latin typeface="PalatinoLinotype"/>
              </a:rPr>
              <a:t>is the absence of a response to a particular antigen, resulting from exposure to that antigen. </a:t>
            </a:r>
          </a:p>
          <a:p>
            <a:pPr marL="0" indent="0">
              <a:buNone/>
            </a:pPr>
            <a:r>
              <a:rPr lang="en-GB" sz="3200" b="1" dirty="0">
                <a:effectLst/>
                <a:latin typeface="PalatinoLinotype"/>
              </a:rPr>
              <a:t>
</a:t>
            </a:r>
            <a:r>
              <a:rPr lang="x-none" sz="3200" b="1" dirty="0">
                <a:solidFill>
                  <a:srgbClr val="BF0000"/>
                </a:solidFill>
                <a:effectLst/>
                <a:latin typeface="PalatinoLinotype"/>
              </a:rPr>
              <a:t>А</a:t>
            </a:r>
            <a:r>
              <a:rPr lang="en-US" sz="3200" b="1" dirty="0" err="1">
                <a:solidFill>
                  <a:srgbClr val="BF0000"/>
                </a:solidFill>
                <a:effectLst/>
                <a:latin typeface="PalatinoLinotype"/>
              </a:rPr>
              <a:t>utotolerance</a:t>
            </a:r>
            <a:r>
              <a:rPr lang="x-none" sz="3200" b="1" dirty="0">
                <a:solidFill>
                  <a:srgbClr val="BF0000"/>
                </a:solidFill>
                <a:effectLst/>
                <a:latin typeface="PalatinoLinotype"/>
              </a:rPr>
              <a:t> </a:t>
            </a:r>
            <a:r>
              <a:rPr lang="en-GB" sz="3200" b="1" dirty="0">
                <a:effectLst/>
                <a:latin typeface="PalatinoLinotype"/>
              </a:rPr>
              <a:t>it is a failure to react to own antigens, i.e. tolerance to own </a:t>
            </a:r>
            <a:endParaRPr lang="x-none" sz="3200" dirty="0"/>
          </a:p>
        </p:txBody>
      </p:sp>
    </p:spTree>
    <p:extLst>
      <p:ext uri="{BB962C8B-B14F-4D97-AF65-F5344CB8AC3E}">
        <p14:creationId xmlns:p14="http://schemas.microsoft.com/office/powerpoint/2010/main" val="22893203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8DB574-5796-1519-AE37-28CF87223724}"/>
              </a:ext>
            </a:extLst>
          </p:cNvPr>
          <p:cNvSpPr>
            <a:spLocks noGrp="1"/>
          </p:cNvSpPr>
          <p:nvPr>
            <p:ph type="title"/>
          </p:nvPr>
        </p:nvSpPr>
        <p:spPr/>
        <p:txBody>
          <a:bodyPr/>
          <a:lstStyle/>
          <a:p>
            <a:pPr algn="ctr"/>
            <a:r>
              <a:rPr lang="en-RS" dirty="0">
                <a:latin typeface="Palatino Linotype" panose="02040502050505030304" pitchFamily="18" charset="0"/>
              </a:rPr>
              <a:t>AUTOIMMUNITY</a:t>
            </a:r>
          </a:p>
        </p:txBody>
      </p:sp>
      <p:sp>
        <p:nvSpPr>
          <p:cNvPr id="3" name="Content Placeholder 2">
            <a:extLst>
              <a:ext uri="{FF2B5EF4-FFF2-40B4-BE49-F238E27FC236}">
                <a16:creationId xmlns:a16="http://schemas.microsoft.com/office/drawing/2014/main" id="{131BAAD9-F1F7-7C68-5299-429519CC535A}"/>
              </a:ext>
            </a:extLst>
          </p:cNvPr>
          <p:cNvSpPr>
            <a:spLocks noGrp="1"/>
          </p:cNvSpPr>
          <p:nvPr>
            <p:ph idx="1"/>
          </p:nvPr>
        </p:nvSpPr>
        <p:spPr>
          <a:xfrm>
            <a:off x="838200" y="2656898"/>
            <a:ext cx="10515600" cy="4351338"/>
          </a:xfrm>
        </p:spPr>
        <p:txBody>
          <a:bodyPr/>
          <a:lstStyle/>
          <a:p>
            <a:pPr marL="0" indent="0">
              <a:buNone/>
            </a:pPr>
            <a:r>
              <a:rPr lang="en-GB" dirty="0">
                <a:latin typeface="Palatino Linotype" panose="02040502050505030304" pitchFamily="18" charset="0"/>
              </a:rPr>
              <a:t>Recognition of self antigens (autoantigens) by specific immunity receptors and activation of autoreactive T and B lymphocytes. If this event triggers an immune response against cells and tissues of one's own organism and if this immune response leads to cell and tissue damage then it is an autoimmune disease.</a:t>
            </a:r>
          </a:p>
        </p:txBody>
      </p:sp>
    </p:spTree>
    <p:extLst>
      <p:ext uri="{BB962C8B-B14F-4D97-AF65-F5344CB8AC3E}">
        <p14:creationId xmlns:p14="http://schemas.microsoft.com/office/powerpoint/2010/main" val="20523090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4898FA-7AAE-0B72-CB00-319D1097DF37}"/>
              </a:ext>
            </a:extLst>
          </p:cNvPr>
          <p:cNvSpPr>
            <a:spLocks noGrp="1"/>
          </p:cNvSpPr>
          <p:nvPr>
            <p:ph type="title"/>
          </p:nvPr>
        </p:nvSpPr>
        <p:spPr>
          <a:xfrm>
            <a:off x="838200" y="681037"/>
            <a:ext cx="10515600" cy="1325563"/>
          </a:xfrm>
        </p:spPr>
        <p:txBody>
          <a:bodyPr>
            <a:normAutofit fontScale="90000"/>
          </a:bodyPr>
          <a:lstStyle/>
          <a:p>
            <a:pPr algn="ctr"/>
            <a:r>
              <a:rPr lang="en-GB" b="1" dirty="0">
                <a:solidFill>
                  <a:srgbClr val="BF0000"/>
                </a:solidFill>
                <a:effectLst/>
                <a:latin typeface="PalatinoLinotype"/>
              </a:rPr>
              <a:t>Why is important to know mechanisms of tolerance and to understand them?</a:t>
            </a:r>
            <a:r>
              <a:rPr lang="en-GB" sz="1800" b="1" dirty="0">
                <a:solidFill>
                  <a:srgbClr val="BF0000"/>
                </a:solidFill>
                <a:effectLst/>
                <a:latin typeface="PalatinoLinotype"/>
              </a:rPr>
              <a:t/>
            </a:r>
            <a:br>
              <a:rPr lang="en-GB" sz="1800" b="1" dirty="0">
                <a:solidFill>
                  <a:srgbClr val="BF0000"/>
                </a:solidFill>
                <a:effectLst/>
                <a:latin typeface="PalatinoLinotype"/>
              </a:rPr>
            </a:br>
            <a:r>
              <a:rPr lang="x-none" dirty="0">
                <a:effectLst/>
              </a:rPr>
              <a:t/>
            </a:r>
            <a:br>
              <a:rPr lang="x-none" dirty="0">
                <a:effectLst/>
              </a:rPr>
            </a:br>
            <a:endParaRPr lang="x-none" dirty="0"/>
          </a:p>
        </p:txBody>
      </p:sp>
      <p:sp>
        <p:nvSpPr>
          <p:cNvPr id="3" name="Content Placeholder 2">
            <a:extLst>
              <a:ext uri="{FF2B5EF4-FFF2-40B4-BE49-F238E27FC236}">
                <a16:creationId xmlns:a16="http://schemas.microsoft.com/office/drawing/2014/main" id="{F06749CC-4D11-3BEB-B0AB-6472AE01175C}"/>
              </a:ext>
            </a:extLst>
          </p:cNvPr>
          <p:cNvSpPr>
            <a:spLocks noGrp="1"/>
          </p:cNvSpPr>
          <p:nvPr>
            <p:ph idx="1"/>
          </p:nvPr>
        </p:nvSpPr>
        <p:spPr/>
        <p:txBody>
          <a:bodyPr>
            <a:normAutofit/>
          </a:bodyPr>
          <a:lstStyle/>
          <a:p>
            <a:r>
              <a:rPr lang="en-GB" sz="3600" dirty="0">
                <a:latin typeface="PalatinoLinotype"/>
              </a:rPr>
              <a:t>U</a:t>
            </a:r>
            <a:r>
              <a:rPr lang="en-GB" sz="3600" dirty="0">
                <a:effectLst/>
                <a:latin typeface="PalatinoLinotype"/>
              </a:rPr>
              <a:t>nderstand the mechanisms of autoimmune diseases </a:t>
            </a:r>
          </a:p>
          <a:p>
            <a:endParaRPr lang="en-GB" sz="3600" dirty="0">
              <a:latin typeface="PalatinoLinotype"/>
            </a:endParaRPr>
          </a:p>
          <a:p>
            <a:r>
              <a:rPr lang="en-GB" sz="3200" dirty="0">
                <a:latin typeface="PalatinoLinotype"/>
              </a:rPr>
              <a:t>L</a:t>
            </a:r>
            <a:r>
              <a:rPr lang="en-GB" sz="3200" dirty="0">
                <a:effectLst/>
                <a:latin typeface="PalatinoLinotype"/>
              </a:rPr>
              <a:t>earn how to control adverse immune reactions, such as allergic and autoimmune diseases, or to prevent </a:t>
            </a:r>
            <a:r>
              <a:rPr lang="en-GB" sz="3200" dirty="0">
                <a:latin typeface="PalatinoLinotype"/>
              </a:rPr>
              <a:t>graft</a:t>
            </a:r>
            <a:r>
              <a:rPr lang="en-GB" sz="3200" dirty="0">
                <a:effectLst/>
                <a:latin typeface="PalatinoLinotype"/>
              </a:rPr>
              <a:t> rejection </a:t>
            </a:r>
            <a:endParaRPr lang="x-none" sz="3200" dirty="0"/>
          </a:p>
        </p:txBody>
      </p:sp>
    </p:spTree>
    <p:extLst>
      <p:ext uri="{BB962C8B-B14F-4D97-AF65-F5344CB8AC3E}">
        <p14:creationId xmlns:p14="http://schemas.microsoft.com/office/powerpoint/2010/main" val="39771895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E3692A-8D03-7D17-CDC4-BF4E2968E5B8}"/>
              </a:ext>
            </a:extLst>
          </p:cNvPr>
          <p:cNvSpPr>
            <a:spLocks noGrp="1"/>
          </p:cNvSpPr>
          <p:nvPr>
            <p:ph type="title"/>
          </p:nvPr>
        </p:nvSpPr>
        <p:spPr/>
        <p:txBody>
          <a:bodyPr>
            <a:normAutofit fontScale="90000"/>
          </a:bodyPr>
          <a:lstStyle/>
          <a:p>
            <a:r>
              <a:rPr lang="en-GB" sz="4900" b="1" dirty="0">
                <a:effectLst/>
                <a:latin typeface="PalatinoLinotype"/>
              </a:rPr>
              <a:t>Immune tolerance to own antigens is induced when: </a:t>
            </a:r>
            <a:r>
              <a:rPr lang="x-none" dirty="0">
                <a:effectLst/>
              </a:rPr>
              <a:t/>
            </a:r>
            <a:br>
              <a:rPr lang="x-none" dirty="0">
                <a:effectLst/>
              </a:rPr>
            </a:br>
            <a:endParaRPr lang="x-none" dirty="0"/>
          </a:p>
        </p:txBody>
      </p:sp>
      <p:sp>
        <p:nvSpPr>
          <p:cNvPr id="3" name="Content Placeholder 2">
            <a:extLst>
              <a:ext uri="{FF2B5EF4-FFF2-40B4-BE49-F238E27FC236}">
                <a16:creationId xmlns:a16="http://schemas.microsoft.com/office/drawing/2014/main" id="{77D206B0-642F-0175-36AC-4D225CDADB3B}"/>
              </a:ext>
            </a:extLst>
          </p:cNvPr>
          <p:cNvSpPr>
            <a:spLocks noGrp="1"/>
          </p:cNvSpPr>
          <p:nvPr>
            <p:ph idx="1"/>
          </p:nvPr>
        </p:nvSpPr>
        <p:spPr/>
        <p:txBody>
          <a:bodyPr>
            <a:normAutofit/>
          </a:bodyPr>
          <a:lstStyle/>
          <a:p>
            <a:endParaRPr lang="en-GB" sz="3200" b="1" dirty="0">
              <a:effectLst/>
              <a:latin typeface="PalatinoLinotype"/>
            </a:endParaRPr>
          </a:p>
          <a:p>
            <a:r>
              <a:rPr lang="en-GB" sz="3200" b="1" dirty="0">
                <a:effectLst/>
                <a:latin typeface="PalatinoLinotype"/>
              </a:rPr>
              <a:t>Immature lymphocyte meets antigen in central lymphatic organ </a:t>
            </a:r>
            <a:r>
              <a:rPr lang="en-GB" sz="3200" b="1" dirty="0">
                <a:solidFill>
                  <a:srgbClr val="C00000"/>
                </a:solidFill>
                <a:effectLst/>
                <a:latin typeface="PalatinoLinotype"/>
              </a:rPr>
              <a:t>CENTRAL TOLERANCE</a:t>
            </a:r>
          </a:p>
          <a:p>
            <a:endParaRPr lang="en-GB" sz="3200" b="1" dirty="0">
              <a:solidFill>
                <a:srgbClr val="C00000"/>
              </a:solidFill>
              <a:latin typeface="PalatinoLinotype"/>
            </a:endParaRPr>
          </a:p>
          <a:p>
            <a:endParaRPr lang="en-GB" sz="3200" b="1" dirty="0">
              <a:solidFill>
                <a:srgbClr val="C00000"/>
              </a:solidFill>
              <a:latin typeface="PalatinoLinotype"/>
            </a:endParaRPr>
          </a:p>
          <a:p>
            <a:r>
              <a:rPr lang="en-GB" sz="3200" b="1" dirty="0">
                <a:effectLst/>
                <a:latin typeface="PalatinoLinotype"/>
              </a:rPr>
              <a:t>Mature lymphocyte meets antigen in peripheral lymphatic organ </a:t>
            </a:r>
            <a:r>
              <a:rPr lang="en-GB" sz="3200" b="1" dirty="0">
                <a:solidFill>
                  <a:srgbClr val="C00000"/>
                </a:solidFill>
                <a:effectLst/>
                <a:latin typeface="PalatinoLinotype"/>
              </a:rPr>
              <a:t>PERIPHERAL TOLERANCE </a:t>
            </a:r>
            <a:endParaRPr lang="x-none" sz="3200" dirty="0">
              <a:solidFill>
                <a:srgbClr val="C00000"/>
              </a:solidFill>
            </a:endParaRPr>
          </a:p>
        </p:txBody>
      </p:sp>
    </p:spTree>
    <p:extLst>
      <p:ext uri="{BB962C8B-B14F-4D97-AF65-F5344CB8AC3E}">
        <p14:creationId xmlns:p14="http://schemas.microsoft.com/office/powerpoint/2010/main" val="38821684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CD3CA2C6-369B-E9BF-4905-D43F0B7F137D}"/>
              </a:ext>
            </a:extLst>
          </p:cNvPr>
          <p:cNvPicPr>
            <a:picLocks noGrp="1" noChangeAspect="1"/>
          </p:cNvPicPr>
          <p:nvPr>
            <p:ph idx="1"/>
          </p:nvPr>
        </p:nvPicPr>
        <p:blipFill>
          <a:blip r:embed="rId2"/>
          <a:stretch>
            <a:fillRect/>
          </a:stretch>
        </p:blipFill>
        <p:spPr>
          <a:xfrm>
            <a:off x="2430905" y="181197"/>
            <a:ext cx="7330190" cy="6495605"/>
          </a:xfrm>
        </p:spPr>
      </p:pic>
    </p:spTree>
    <p:extLst>
      <p:ext uri="{BB962C8B-B14F-4D97-AF65-F5344CB8AC3E}">
        <p14:creationId xmlns:p14="http://schemas.microsoft.com/office/powerpoint/2010/main" val="26332564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1D70A5-7B9B-776F-92A6-F5667EE6DD3A}"/>
              </a:ext>
            </a:extLst>
          </p:cNvPr>
          <p:cNvSpPr>
            <a:spLocks noGrp="1"/>
          </p:cNvSpPr>
          <p:nvPr>
            <p:ph type="title"/>
          </p:nvPr>
        </p:nvSpPr>
        <p:spPr>
          <a:xfrm>
            <a:off x="838200" y="681037"/>
            <a:ext cx="10515600" cy="1325563"/>
          </a:xfrm>
        </p:spPr>
        <p:txBody>
          <a:bodyPr>
            <a:normAutofit fontScale="90000"/>
          </a:bodyPr>
          <a:lstStyle/>
          <a:p>
            <a:pPr algn="ctr"/>
            <a:r>
              <a:rPr lang="en-GB" sz="4000" dirty="0">
                <a:solidFill>
                  <a:srgbClr val="C00000"/>
                </a:solidFill>
                <a:effectLst/>
                <a:latin typeface="PalatinoLinotype"/>
              </a:rPr>
              <a:t>The central place </a:t>
            </a:r>
            <a:r>
              <a:rPr lang="en-GB" sz="4000" dirty="0">
                <a:effectLst/>
                <a:latin typeface="PalatinoLinotype"/>
              </a:rPr>
              <a:t>in the mechanisms of tolerance as well as in the occurrence of autoimmune diseases belongs to </a:t>
            </a:r>
            <a:r>
              <a:rPr lang="en-GB" sz="4000" dirty="0">
                <a:solidFill>
                  <a:srgbClr val="C00000"/>
                </a:solidFill>
                <a:effectLst/>
                <a:latin typeface="PalatinoLinotype"/>
              </a:rPr>
              <a:t>CD4</a:t>
            </a:r>
            <a:r>
              <a:rPr lang="en-GB" sz="4000" baseline="30000" dirty="0">
                <a:solidFill>
                  <a:srgbClr val="C00000"/>
                </a:solidFill>
                <a:effectLst/>
                <a:latin typeface="PalatinoLinotype"/>
              </a:rPr>
              <a:t>+</a:t>
            </a:r>
            <a:r>
              <a:rPr lang="en-GB" sz="4000" dirty="0">
                <a:solidFill>
                  <a:srgbClr val="C00000"/>
                </a:solidFill>
                <a:effectLst/>
                <a:latin typeface="PalatinoLinotype"/>
              </a:rPr>
              <a:t> T lymphocytes </a:t>
            </a:r>
            <a:r>
              <a:rPr lang="x-none" dirty="0">
                <a:effectLst/>
              </a:rPr>
              <a:t/>
            </a:r>
            <a:br>
              <a:rPr lang="x-none" dirty="0">
                <a:effectLst/>
              </a:rPr>
            </a:br>
            <a:endParaRPr lang="x-none" dirty="0"/>
          </a:p>
        </p:txBody>
      </p:sp>
      <p:sp>
        <p:nvSpPr>
          <p:cNvPr id="3" name="Content Placeholder 2">
            <a:extLst>
              <a:ext uri="{FF2B5EF4-FFF2-40B4-BE49-F238E27FC236}">
                <a16:creationId xmlns:a16="http://schemas.microsoft.com/office/drawing/2014/main" id="{0299F2AE-21B5-A38B-BC73-F3B42FFEBE76}"/>
              </a:ext>
            </a:extLst>
          </p:cNvPr>
          <p:cNvSpPr>
            <a:spLocks noGrp="1"/>
          </p:cNvSpPr>
          <p:nvPr>
            <p:ph idx="1"/>
          </p:nvPr>
        </p:nvSpPr>
        <p:spPr>
          <a:xfrm>
            <a:off x="838200" y="2526338"/>
            <a:ext cx="10515600" cy="4650126"/>
          </a:xfrm>
        </p:spPr>
        <p:txBody>
          <a:bodyPr>
            <a:normAutofit/>
          </a:bodyPr>
          <a:lstStyle/>
          <a:p>
            <a:pPr marL="0" indent="0">
              <a:buNone/>
            </a:pPr>
            <a:r>
              <a:rPr lang="en-GB" dirty="0">
                <a:effectLst/>
                <a:latin typeface="PalatinoLinotype"/>
              </a:rPr>
              <a:t>CD4+T lymphocytes control the immune response to almost all protein antigens. </a:t>
            </a:r>
            <a:r>
              <a:rPr lang="en-GB" b="1" dirty="0">
                <a:effectLst/>
                <a:latin typeface="PalatinoLinotype"/>
              </a:rPr>
              <a:t>Th</a:t>
            </a:r>
            <a:r>
              <a:rPr lang="en-GB" dirty="0">
                <a:effectLst/>
                <a:latin typeface="PalatinoLinotype"/>
              </a:rPr>
              <a:t> are indispensable inducers of both cellular and humoral response to protein antigens, and there is a whole subpopulation of </a:t>
            </a:r>
            <a:r>
              <a:rPr lang="en-GB" b="1" dirty="0">
                <a:effectLst/>
                <a:latin typeface="PalatinoLinotype"/>
              </a:rPr>
              <a:t>regulatory T lymphocytes </a:t>
            </a:r>
            <a:r>
              <a:rPr lang="en-GB" dirty="0">
                <a:effectLst/>
                <a:latin typeface="PalatinoLinotype"/>
              </a:rPr>
              <a:t>that actively suppress immune responses and maintain </a:t>
            </a:r>
            <a:r>
              <a:rPr lang="en-GB" dirty="0" err="1">
                <a:effectLst/>
                <a:latin typeface="PalatinoLinotype"/>
              </a:rPr>
              <a:t>autotolerance</a:t>
            </a:r>
            <a:r>
              <a:rPr lang="en-GB" dirty="0">
                <a:latin typeface="PalatinoLinotype"/>
              </a:rPr>
              <a:t>. </a:t>
            </a:r>
            <a:r>
              <a:rPr lang="en-GB" sz="1800" dirty="0">
                <a:effectLst/>
                <a:latin typeface="PalatinoLinotype"/>
              </a:rPr>
              <a:t>
</a:t>
            </a:r>
            <a:r>
              <a:rPr lang="en-GB" dirty="0">
                <a:effectLst/>
                <a:latin typeface="PalatinoLinotype"/>
              </a:rPr>
              <a:t>If Th can't respond to their own protein antigens, that may be enough to prevent both cellular and humoral responses to those antigens. </a:t>
            </a:r>
            <a:r>
              <a:rPr lang="en-GB" dirty="0">
                <a:solidFill>
                  <a:srgbClr val="C00000"/>
                </a:solidFill>
                <a:effectLst/>
                <a:latin typeface="PalatinoLinotype"/>
              </a:rPr>
              <a:t>Disruption of tolerance of these lymphocytes will cause autoimmunity of both cellular and humoral type. </a:t>
            </a:r>
            <a:r>
              <a:rPr lang="en-GB" sz="1800" dirty="0">
                <a:effectLst/>
                <a:latin typeface="PalatinoLinotype"/>
              </a:rPr>
              <a:t>
</a:t>
            </a:r>
            <a:endParaRPr lang="x-none" dirty="0"/>
          </a:p>
        </p:txBody>
      </p:sp>
    </p:spTree>
    <p:extLst>
      <p:ext uri="{BB962C8B-B14F-4D97-AF65-F5344CB8AC3E}">
        <p14:creationId xmlns:p14="http://schemas.microsoft.com/office/powerpoint/2010/main" val="27282485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13464-83E2-0F80-40E2-CDC369B26DFB}"/>
              </a:ext>
            </a:extLst>
          </p:cNvPr>
          <p:cNvSpPr>
            <a:spLocks noGrp="1"/>
          </p:cNvSpPr>
          <p:nvPr>
            <p:ph type="title"/>
          </p:nvPr>
        </p:nvSpPr>
        <p:spPr/>
        <p:txBody>
          <a:bodyPr>
            <a:normAutofit fontScale="90000"/>
          </a:bodyPr>
          <a:lstStyle/>
          <a:p>
            <a:pPr algn="ctr"/>
            <a:r>
              <a:rPr lang="en-GB" sz="3600" dirty="0">
                <a:solidFill>
                  <a:srgbClr val="BF0000"/>
                </a:solidFill>
                <a:effectLst/>
                <a:latin typeface="PalatinoLinotype"/>
              </a:rPr>
              <a:t>The process of negative selection is subjected to both CD4</a:t>
            </a:r>
            <a:r>
              <a:rPr lang="en-GB" sz="3600" baseline="30000" dirty="0">
                <a:solidFill>
                  <a:srgbClr val="BF0000"/>
                </a:solidFill>
                <a:effectLst/>
                <a:latin typeface="PalatinoLinotype"/>
              </a:rPr>
              <a:t>+</a:t>
            </a:r>
            <a:r>
              <a:rPr lang="en-GB" sz="3600" dirty="0">
                <a:solidFill>
                  <a:srgbClr val="BF0000"/>
                </a:solidFill>
                <a:effectLst/>
                <a:latin typeface="PalatinoLinotype"/>
              </a:rPr>
              <a:t> and CD8</a:t>
            </a:r>
            <a:r>
              <a:rPr lang="en-GB" sz="3600" baseline="30000" dirty="0">
                <a:solidFill>
                  <a:srgbClr val="BF0000"/>
                </a:solidFill>
                <a:effectLst/>
                <a:latin typeface="PalatinoLinotype"/>
              </a:rPr>
              <a:t>+</a:t>
            </a:r>
            <a:r>
              <a:rPr lang="en-GB" sz="3600" dirty="0">
                <a:solidFill>
                  <a:srgbClr val="BF0000"/>
                </a:solidFill>
                <a:effectLst/>
                <a:latin typeface="PalatinoLinotype"/>
              </a:rPr>
              <a:t> T lymphocytes </a:t>
            </a:r>
            <a:r>
              <a:rPr lang="x-none" dirty="0">
                <a:effectLst/>
              </a:rPr>
              <a:t/>
            </a:r>
            <a:br>
              <a:rPr lang="x-none" dirty="0">
                <a:effectLst/>
              </a:rPr>
            </a:br>
            <a:endParaRPr lang="x-none" dirty="0"/>
          </a:p>
        </p:txBody>
      </p:sp>
      <p:pic>
        <p:nvPicPr>
          <p:cNvPr id="5" name="Content Placeholder 4">
            <a:extLst>
              <a:ext uri="{FF2B5EF4-FFF2-40B4-BE49-F238E27FC236}">
                <a16:creationId xmlns:a16="http://schemas.microsoft.com/office/drawing/2014/main" id="{61DA3824-1C1D-8CBD-7585-0C548C091B53}"/>
              </a:ext>
            </a:extLst>
          </p:cNvPr>
          <p:cNvPicPr>
            <a:picLocks noGrp="1" noChangeAspect="1"/>
          </p:cNvPicPr>
          <p:nvPr>
            <p:ph idx="1"/>
          </p:nvPr>
        </p:nvPicPr>
        <p:blipFill>
          <a:blip r:embed="rId2"/>
          <a:stretch>
            <a:fillRect/>
          </a:stretch>
        </p:blipFill>
        <p:spPr>
          <a:xfrm>
            <a:off x="1" y="1690688"/>
            <a:ext cx="5252224" cy="4385138"/>
          </a:xfrm>
        </p:spPr>
      </p:pic>
      <p:sp>
        <p:nvSpPr>
          <p:cNvPr id="7" name="TextBox 6">
            <a:extLst>
              <a:ext uri="{FF2B5EF4-FFF2-40B4-BE49-F238E27FC236}">
                <a16:creationId xmlns:a16="http://schemas.microsoft.com/office/drawing/2014/main" id="{9B6DF2D0-2C21-4488-3CD7-4B3646D769ED}"/>
              </a:ext>
            </a:extLst>
          </p:cNvPr>
          <p:cNvSpPr txBox="1"/>
          <p:nvPr/>
        </p:nvSpPr>
        <p:spPr>
          <a:xfrm>
            <a:off x="5252225" y="1859339"/>
            <a:ext cx="6939775" cy="4893647"/>
          </a:xfrm>
          <a:prstGeom prst="rect">
            <a:avLst/>
          </a:prstGeom>
          <a:noFill/>
        </p:spPr>
        <p:txBody>
          <a:bodyPr wrap="square">
            <a:spAutoFit/>
          </a:bodyPr>
          <a:lstStyle/>
          <a:p>
            <a:r>
              <a:rPr lang="en-GB" sz="2400" dirty="0">
                <a:solidFill>
                  <a:srgbClr val="BF0000"/>
                </a:solidFill>
                <a:latin typeface="PalatinoLinotype"/>
              </a:rPr>
              <a:t>Normally only their own peptides are displayed in the thymus. 
</a:t>
            </a:r>
            <a:r>
              <a:rPr lang="en-GB" sz="2400" b="1" dirty="0">
                <a:latin typeface="PalatinoLinotype"/>
              </a:rPr>
              <a:t>AIRE</a:t>
            </a:r>
            <a:r>
              <a:rPr lang="en-GB" sz="2400" dirty="0">
                <a:solidFill>
                  <a:srgbClr val="BF0000"/>
                </a:solidFill>
                <a:latin typeface="PalatinoLinotype"/>
              </a:rPr>
              <a:t> </a:t>
            </a:r>
            <a:r>
              <a:rPr lang="en-GB" sz="2400" dirty="0">
                <a:latin typeface="PalatinoLinotype"/>
              </a:rPr>
              <a:t>(autoimmune regulator) is a transcription factor responsible for the expression of many of its own proteins in the thymus. </a:t>
            </a:r>
            <a:r>
              <a:rPr lang="en-GB" sz="2400" dirty="0">
                <a:solidFill>
                  <a:srgbClr val="BF0000"/>
                </a:solidFill>
                <a:latin typeface="PalatinoLinotype"/>
              </a:rPr>
              <a:t>
</a:t>
            </a:r>
            <a:r>
              <a:rPr lang="en-GB" sz="2400" dirty="0">
                <a:latin typeface="PalatinoLinotype"/>
              </a:rPr>
              <a:t>A mutation in the AIRE gene causes autoimmune syndrome APS .... Autoimmune Polyendocrine Syndrome </a:t>
            </a:r>
            <a:r>
              <a:rPr lang="en-GB" sz="2400" dirty="0">
                <a:solidFill>
                  <a:srgbClr val="BF0000"/>
                </a:solidFill>
                <a:latin typeface="PalatinoLinotype"/>
              </a:rPr>
              <a:t>
</a:t>
            </a:r>
            <a:r>
              <a:rPr lang="en-GB" sz="2400" dirty="0">
                <a:latin typeface="PalatinoLinotype"/>
              </a:rPr>
              <a:t>A rare systemic autoimmune disease: </a:t>
            </a:r>
            <a:r>
              <a:rPr lang="en-GB" sz="2400" dirty="0">
                <a:solidFill>
                  <a:srgbClr val="BF0000"/>
                </a:solidFill>
                <a:latin typeface="PalatinoLinotype"/>
              </a:rPr>
              <a:t>
</a:t>
            </a:r>
            <a:r>
              <a:rPr lang="en-GB" sz="2400" dirty="0">
                <a:latin typeface="PalatinoLinotype"/>
              </a:rPr>
              <a:t></a:t>
            </a:r>
            <a:r>
              <a:rPr lang="en-GB" sz="2400" dirty="0">
                <a:solidFill>
                  <a:srgbClr val="BF0000"/>
                </a:solidFill>
                <a:latin typeface="PalatinoLinotype"/>
              </a:rPr>
              <a:t> </a:t>
            </a:r>
            <a:r>
              <a:rPr lang="en-GB" sz="2400" dirty="0">
                <a:latin typeface="PalatinoLinotype"/>
              </a:rPr>
              <a:t>Hypoparathyroidism  Candidiasis  Adrenal insufficiency  </a:t>
            </a:r>
            <a:r>
              <a:rPr lang="en-GB" sz="2400" dirty="0" err="1">
                <a:latin typeface="PalatinoLinotype"/>
              </a:rPr>
              <a:t>Insulinitis</a:t>
            </a:r>
            <a:r>
              <a:rPr lang="en-GB" sz="2400" dirty="0">
                <a:latin typeface="PalatinoLinotype"/>
              </a:rPr>
              <a:t> 
It is inherited recessively</a:t>
            </a:r>
            <a:r>
              <a:rPr lang="en-GB" sz="2400" dirty="0">
                <a:solidFill>
                  <a:srgbClr val="BF0000"/>
                </a:solidFill>
                <a:latin typeface="PalatinoLinotype"/>
              </a:rPr>
              <a:t>. 
</a:t>
            </a:r>
            <a:endParaRPr lang="x-none" sz="2400" dirty="0">
              <a:effectLst/>
            </a:endParaRPr>
          </a:p>
        </p:txBody>
      </p:sp>
    </p:spTree>
    <p:extLst>
      <p:ext uri="{BB962C8B-B14F-4D97-AF65-F5344CB8AC3E}">
        <p14:creationId xmlns:p14="http://schemas.microsoft.com/office/powerpoint/2010/main" val="92425664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932</TotalTime>
  <Words>1182</Words>
  <Application>Microsoft Office PowerPoint</Application>
  <PresentationFormat>Widescreen</PresentationFormat>
  <Paragraphs>68</Paragraphs>
  <Slides>29</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29</vt:i4>
      </vt:variant>
    </vt:vector>
  </HeadingPairs>
  <TitlesOfParts>
    <vt:vector size="37" baseType="lpstr">
      <vt:lpstr>Arial</vt:lpstr>
      <vt:lpstr>ArialMT</vt:lpstr>
      <vt:lpstr>Calibri</vt:lpstr>
      <vt:lpstr>Calibri Light</vt:lpstr>
      <vt:lpstr>Palatino Linotype</vt:lpstr>
      <vt:lpstr>PalatinoLinotype</vt:lpstr>
      <vt:lpstr>Wingdings</vt:lpstr>
      <vt:lpstr>Office Theme</vt:lpstr>
      <vt:lpstr>IMMUNE TOLERANCE AND AUTOIMMUNITY   HYPERSENSITIVITY DISORDERS </vt:lpstr>
      <vt:lpstr>IMMUNE TOLERANCE AND AUTOIMMUNITY  </vt:lpstr>
      <vt:lpstr>IMMUNE TOLERANCE</vt:lpstr>
      <vt:lpstr>AUTOIMMUNITY</vt:lpstr>
      <vt:lpstr>Why is important to know mechanisms of tolerance and to understand them?  </vt:lpstr>
      <vt:lpstr>Immune tolerance to own antigens is induced when:  </vt:lpstr>
      <vt:lpstr>PowerPoint Presentation</vt:lpstr>
      <vt:lpstr>The central place in the mechanisms of tolerance as well as in the occurrence of autoimmune diseases belongs to CD4+ T lymphocytes  </vt:lpstr>
      <vt:lpstr>The process of negative selection is subjected to both CD4+ and CD8+ T lymphocytes  </vt:lpstr>
      <vt:lpstr>Peripheral Tolerance of T Lymphocytes  </vt:lpstr>
      <vt:lpstr>PowerPoint Presentation</vt:lpstr>
      <vt:lpstr>PowerPoint Presentation</vt:lpstr>
      <vt:lpstr>ANERGY</vt:lpstr>
      <vt:lpstr>PowerPoint Presentation</vt:lpstr>
      <vt:lpstr>PowerPoint Presentation</vt:lpstr>
      <vt:lpstr>SUPPRESSION</vt:lpstr>
      <vt:lpstr>TGF-β, IL-10  </vt:lpstr>
      <vt:lpstr>DELETION 
 </vt:lpstr>
      <vt:lpstr>DELETION 
 </vt:lpstr>
      <vt:lpstr>PowerPoint Presentation</vt:lpstr>
      <vt:lpstr>Tolerance of B Lymphocytes</vt:lpstr>
      <vt:lpstr>Central tolerance of B Lymphocytes  </vt:lpstr>
      <vt:lpstr>PowerPoint Presentation</vt:lpstr>
      <vt:lpstr>Peripheral Tolerance of B Lymphocytes 
</vt:lpstr>
      <vt:lpstr>PowerPoint Presentation</vt:lpstr>
      <vt:lpstr>Autoimmunity : Principles and Pathogenesis  </vt:lpstr>
      <vt:lpstr>Autoimmune diseases </vt:lpstr>
      <vt:lpstr> Genetic factors in autoimmunity... 
</vt:lpstr>
      <vt:lpstr>Autoimmunity and Infection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Mikrobiologija</cp:lastModifiedBy>
  <cp:revision>8</cp:revision>
  <dcterms:created xsi:type="dcterms:W3CDTF">2023-05-16T20:50:55Z</dcterms:created>
  <dcterms:modified xsi:type="dcterms:W3CDTF">2023-12-25T11:18:23Z</dcterms:modified>
</cp:coreProperties>
</file>